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9"/>
  </p:notesMasterIdLst>
  <p:handoutMasterIdLst>
    <p:handoutMasterId r:id="rId10"/>
  </p:handoutMasterIdLst>
  <p:sldIdLst>
    <p:sldId id="274" r:id="rId2"/>
    <p:sldId id="275" r:id="rId3"/>
    <p:sldId id="288" r:id="rId4"/>
    <p:sldId id="284" r:id="rId5"/>
    <p:sldId id="286" r:id="rId6"/>
    <p:sldId id="291" r:id="rId7"/>
    <p:sldId id="280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3528E"/>
    <a:srgbClr val="1C3046"/>
    <a:srgbClr val="B5892D"/>
    <a:srgbClr val="75A5D8"/>
    <a:srgbClr val="E2E4EA"/>
    <a:srgbClr val="1D2F45"/>
    <a:srgbClr val="75A4D9"/>
    <a:srgbClr val="1670C9"/>
    <a:srgbClr val="2D4E77"/>
    <a:srgbClr val="57598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00" autoAdjust="0"/>
    <p:restoredTop sz="75088" autoAdjust="0"/>
  </p:normalViewPr>
  <p:slideViewPr>
    <p:cSldViewPr>
      <p:cViewPr varScale="1">
        <p:scale>
          <a:sx n="86" d="100"/>
          <a:sy n="86" d="100"/>
        </p:scale>
        <p:origin x="1554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11/04/2019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11/04/2019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Together with </a:t>
            </a:r>
            <a:r>
              <a:rPr lang="en-US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Idego</a:t>
            </a:r>
            <a:r>
              <a:rPr lang="en-US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company and Poznan Supercomputing and Networking Center, we work as Pilot4 group within EOSC-hub project, and we created a system called </a:t>
            </a:r>
            <a:r>
              <a:rPr lang="en-US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Guardomic</a:t>
            </a:r>
            <a:r>
              <a:rPr lang="en-US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The name came from the words:  guard on the micro level</a:t>
            </a:r>
            <a:r>
              <a:rPr lang="en-US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1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283353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noProof="0" dirty="0" err="1" smtClean="0"/>
              <a:t>Guardomic</a:t>
            </a:r>
            <a:r>
              <a:rPr lang="en-US" noProof="0" dirty="0" smtClean="0"/>
              <a:t> is a system to protect online services from botnet attacks.</a:t>
            </a:r>
            <a:r>
              <a:rPr lang="en-US" baseline="0" noProof="0" dirty="0" smtClean="0"/>
              <a:t> On this slide you can see some </a:t>
            </a:r>
            <a:r>
              <a:rPr lang="en-US" baseline="0" noProof="0" dirty="0" err="1" smtClean="0"/>
              <a:t>exmples</a:t>
            </a:r>
            <a:r>
              <a:rPr lang="en-US" baseline="0" noProof="0" dirty="0" smtClean="0"/>
              <a:t> of threats for web servers.</a:t>
            </a:r>
            <a:endParaRPr lang="en-US" noProof="0" dirty="0" smtClean="0"/>
          </a:p>
          <a:p>
            <a:pPr marL="228600" indent="-228600">
              <a:buAutoNum type="arabicPeriod"/>
            </a:pPr>
            <a:r>
              <a:rPr lang="en-US" noProof="0" dirty="0" smtClean="0"/>
              <a:t>The</a:t>
            </a:r>
            <a:r>
              <a:rPr lang="en-US" baseline="0" noProof="0" dirty="0" smtClean="0"/>
              <a:t> most common we can think of is </a:t>
            </a:r>
            <a:r>
              <a:rPr lang="en-US" b="1" baseline="0" noProof="0" dirty="0" err="1" smtClean="0"/>
              <a:t>u</a:t>
            </a:r>
            <a:r>
              <a:rPr lang="en-US" b="1" noProof="0" dirty="0" err="1" smtClean="0"/>
              <a:t>nathorized</a:t>
            </a:r>
            <a:r>
              <a:rPr lang="en-US" b="1" noProof="0" dirty="0" smtClean="0"/>
              <a:t> access</a:t>
            </a:r>
            <a:r>
              <a:rPr lang="en-US" noProof="0" dirty="0" smtClean="0"/>
              <a:t> (</a:t>
            </a:r>
            <a:r>
              <a:rPr lang="en-US" baseline="0" noProof="0" dirty="0" smtClean="0"/>
              <a:t>for example based on brute force attack).</a:t>
            </a:r>
            <a:endParaRPr lang="en-US" noProof="0" dirty="0" smtClean="0"/>
          </a:p>
          <a:p>
            <a:pPr marL="228600" indent="-228600">
              <a:buAutoNum type="arabicPeriod"/>
            </a:pPr>
            <a:r>
              <a:rPr lang="en-US" noProof="0" dirty="0" smtClean="0"/>
              <a:t>Other example is </a:t>
            </a:r>
            <a:r>
              <a:rPr lang="en-US" b="1" noProof="0" dirty="0" smtClean="0"/>
              <a:t>running unwanted code</a:t>
            </a:r>
            <a:r>
              <a:rPr lang="en-US" noProof="0" dirty="0" smtClean="0"/>
              <a:t> on web server. During last years quite popular was</a:t>
            </a:r>
            <a:r>
              <a:rPr lang="en-US" baseline="0" noProof="0" dirty="0" smtClean="0"/>
              <a:t> code for </a:t>
            </a:r>
            <a:r>
              <a:rPr lang="en-US" b="1" baseline="0" noProof="0" dirty="0" smtClean="0"/>
              <a:t>crypto web mining</a:t>
            </a:r>
            <a:r>
              <a:rPr lang="en-US" baseline="0" noProof="0" dirty="0" smtClean="0"/>
              <a:t> (like bitcoin mining)</a:t>
            </a:r>
          </a:p>
          <a:p>
            <a:pPr marL="228600" indent="-228600">
              <a:buAutoNum type="arabicPeriod"/>
            </a:pPr>
            <a:r>
              <a:rPr lang="en-US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Content scraping. If you have an online store or website presenting in details price offer of your products and services including some marketing promotions, </a:t>
            </a:r>
            <a:r>
              <a:rPr lang="pl-PL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for</a:t>
            </a:r>
            <a:r>
              <a:rPr lang="pl-PL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sure</a:t>
            </a:r>
            <a:r>
              <a:rPr lang="pl-PL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you</a:t>
            </a:r>
            <a:r>
              <a:rPr lang="pl-PL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</a:t>
            </a:r>
            <a:r>
              <a:rPr lang="pl-PL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like</a:t>
            </a:r>
            <a:r>
              <a:rPr lang="pl-PL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</a:t>
            </a:r>
            <a:r>
              <a:rPr lang="en-US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protect</a:t>
            </a:r>
            <a:r>
              <a:rPr lang="pl-PL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them</a:t>
            </a:r>
            <a:r>
              <a:rPr lang="pl-PL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from automatic content scanning by your competitors. Using</a:t>
            </a:r>
            <a:r>
              <a:rPr lang="en-US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noProof="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Guardomic</a:t>
            </a:r>
            <a:r>
              <a:rPr lang="en-US" sz="1200" b="0" i="0" u="none" strike="noStrike" kern="1200" baseline="0" noProof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you we can do it. </a:t>
            </a:r>
            <a:endParaRPr lang="en-US" sz="1200" b="0" i="0" u="none" strike="noStrike" kern="1200" noProof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228600" indent="-228600">
              <a:buAutoNum type="arabicPeriod"/>
            </a:pPr>
            <a:r>
              <a:rPr lang="en-US" baseline="0" noProof="0" dirty="0" smtClean="0"/>
              <a:t>Another problem are incorrect analytics. Traffic generated by bots makes that anal</a:t>
            </a:r>
            <a:r>
              <a:rPr lang="pl-PL" baseline="0" noProof="0" dirty="0" smtClean="0"/>
              <a:t>y</a:t>
            </a:r>
            <a:r>
              <a:rPr lang="en-US" baseline="0" noProof="0" dirty="0" smtClean="0"/>
              <a:t>t</a:t>
            </a:r>
            <a:r>
              <a:rPr lang="pl-PL" baseline="0" noProof="0" dirty="0" smtClean="0"/>
              <a:t>i</a:t>
            </a:r>
            <a:r>
              <a:rPr lang="en-US" baseline="0" noProof="0" dirty="0" err="1" smtClean="0"/>
              <a:t>cs</a:t>
            </a:r>
            <a:r>
              <a:rPr lang="en-US" baseline="0" noProof="0" dirty="0" smtClean="0"/>
              <a:t> from web server are inaccurate. </a:t>
            </a:r>
          </a:p>
          <a:p>
            <a:pPr marL="228600" indent="-228600">
              <a:buAutoNum type="arabicPeriod"/>
            </a:pPr>
            <a:r>
              <a:rPr lang="en-US" baseline="0" noProof="0" dirty="0" smtClean="0"/>
              <a:t>Last but not least – digital ad fraud. This is very big problem for companies using online advertising – they loose billion of dollars</a:t>
            </a:r>
            <a:r>
              <a:rPr lang="pl-PL" baseline="0" noProof="0" dirty="0" smtClean="0"/>
              <a:t>.</a:t>
            </a:r>
            <a:r>
              <a:rPr lang="en-US" baseline="0" noProof="0" dirty="0" smtClean="0"/>
              <a:t> (</a:t>
            </a:r>
            <a:r>
              <a:rPr lang="pl-PL" baseline="0" noProof="0" dirty="0" smtClean="0"/>
              <a:t>B</a:t>
            </a:r>
            <a:r>
              <a:rPr lang="en-US" baseline="0" noProof="0" dirty="0" err="1" smtClean="0"/>
              <a:t>ased</a:t>
            </a:r>
            <a:r>
              <a:rPr lang="en-US" baseline="0" noProof="0" dirty="0" smtClean="0"/>
              <a:t> on information from </a:t>
            </a:r>
            <a:r>
              <a:rPr lang="en-US" sz="1200" b="0" i="1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Association of National Advertisers </a:t>
            </a:r>
            <a:r>
              <a:rPr lang="en-US" sz="1200" b="0" i="0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</a:t>
            </a:r>
            <a:r>
              <a:rPr lang="en-US" sz="1200" b="0" i="1" u="none" strike="noStrike" kern="1200" baseline="0" noProof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White Ops </a:t>
            </a:r>
            <a:r>
              <a:rPr lang="en-US" sz="1200" noProof="0" dirty="0" smtClean="0">
                <a:solidFill>
                  <a:srgbClr val="63528E"/>
                </a:solidFill>
              </a:rPr>
              <a:t>in 2016 a bot-based waste was estimated at the level of $7.2 BILLION</a:t>
            </a:r>
            <a:r>
              <a:rPr lang="en-US" sz="1200" baseline="0" noProof="0" dirty="0" smtClean="0">
                <a:solidFill>
                  <a:srgbClr val="63528E"/>
                </a:solidFill>
              </a:rPr>
              <a:t> dollars).</a:t>
            </a:r>
            <a:endParaRPr lang="en-US" baseline="0" noProof="0" dirty="0" smtClean="0"/>
          </a:p>
          <a:p>
            <a:pPr marL="228600" indent="-228600">
              <a:buAutoNum type="arabicPeriod"/>
            </a:pPr>
            <a:endParaRPr lang="en-US" noProof="0" dirty="0" smtClean="0"/>
          </a:p>
          <a:p>
            <a:r>
              <a:rPr lang="en-US" noProof="0" dirty="0" err="1" smtClean="0"/>
              <a:t>Niechciany</a:t>
            </a:r>
            <a:r>
              <a:rPr lang="en-US" noProof="0" dirty="0" smtClean="0"/>
              <a:t> </a:t>
            </a:r>
            <a:r>
              <a:rPr lang="en-US" noProof="0" dirty="0" err="1" smtClean="0"/>
              <a:t>kod</a:t>
            </a:r>
            <a:r>
              <a:rPr lang="en-US" noProof="0" dirty="0" smtClean="0"/>
              <a:t> – np. </a:t>
            </a:r>
            <a:r>
              <a:rPr lang="en-US" noProof="0" dirty="0" err="1" smtClean="0"/>
              <a:t>kopalnie</a:t>
            </a:r>
            <a:r>
              <a:rPr lang="en-US" noProof="0" dirty="0" smtClean="0"/>
              <a:t> </a:t>
            </a:r>
            <a:r>
              <a:rPr lang="en-US" noProof="0" dirty="0" err="1" smtClean="0"/>
              <a:t>kryptowalut</a:t>
            </a:r>
            <a:endParaRPr lang="en-US" noProof="0" dirty="0" smtClean="0"/>
          </a:p>
          <a:p>
            <a:r>
              <a:rPr lang="en-US" noProof="0" dirty="0" err="1" smtClean="0"/>
              <a:t>Oszustwa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reklamowe</a:t>
            </a:r>
            <a:r>
              <a:rPr lang="en-US" baseline="0" noProof="0" dirty="0" smtClean="0"/>
              <a:t> – np. </a:t>
            </a:r>
            <a:r>
              <a:rPr lang="en-US" baseline="0" noProof="0" dirty="0" err="1" smtClean="0"/>
              <a:t>opłaty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za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kliknięcia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generowane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przez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boty</a:t>
            </a:r>
            <a:endParaRPr lang="en-US" baseline="0" noProof="0" dirty="0" smtClean="0"/>
          </a:p>
          <a:p>
            <a:r>
              <a:rPr lang="en-US" baseline="0" noProof="0" dirty="0" smtClean="0"/>
              <a:t>SPAM z </a:t>
            </a:r>
            <a:r>
              <a:rPr lang="en-US" baseline="0" noProof="0" dirty="0" err="1" smtClean="0"/>
              <a:t>formularzy</a:t>
            </a:r>
            <a:r>
              <a:rPr lang="en-US" baseline="0" noProof="0" dirty="0" smtClean="0"/>
              <a:t>, </a:t>
            </a:r>
            <a:r>
              <a:rPr lang="en-US" baseline="0" noProof="0" dirty="0" err="1" smtClean="0"/>
              <a:t>który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zaśmieca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nasz</a:t>
            </a:r>
            <a:r>
              <a:rPr lang="en-US" baseline="0" noProof="0" dirty="0" smtClean="0"/>
              <a:t> serwis WWW </a:t>
            </a:r>
            <a:r>
              <a:rPr lang="en-US" baseline="0" noProof="0" dirty="0" err="1" smtClean="0"/>
              <a:t>i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wymaga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zwiększonej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pracy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administracyjnej</a:t>
            </a:r>
            <a:endParaRPr lang="en-US" baseline="0" noProof="0" dirty="0" smtClean="0"/>
          </a:p>
          <a:p>
            <a:r>
              <a:rPr lang="en-US" baseline="0" noProof="0" dirty="0" err="1" smtClean="0"/>
              <a:t>Skanowanie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treści</a:t>
            </a:r>
            <a:r>
              <a:rPr lang="en-US" baseline="0" noProof="0" dirty="0" smtClean="0"/>
              <a:t> – </a:t>
            </a:r>
            <a:r>
              <a:rPr lang="en-US" baseline="0" noProof="0" dirty="0" err="1" smtClean="0"/>
              <a:t>nie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chcemy</a:t>
            </a:r>
            <a:r>
              <a:rPr lang="en-US" baseline="0" noProof="0" dirty="0" smtClean="0"/>
              <a:t> aby </a:t>
            </a:r>
            <a:r>
              <a:rPr lang="en-US" baseline="0" noProof="0" dirty="0" err="1" smtClean="0"/>
              <a:t>konkurencja</a:t>
            </a:r>
            <a:r>
              <a:rPr lang="en-US" baseline="0" noProof="0" dirty="0" smtClean="0"/>
              <a:t> w </a:t>
            </a:r>
            <a:r>
              <a:rPr lang="en-US" baseline="0" noProof="0" dirty="0" err="1" smtClean="0"/>
              <a:t>łatwy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i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automatyczny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sposób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pozyskiwała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szczegółowe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informacje</a:t>
            </a:r>
            <a:r>
              <a:rPr lang="en-US" baseline="0" noProof="0" dirty="0" smtClean="0"/>
              <a:t> o </a:t>
            </a:r>
            <a:r>
              <a:rPr lang="en-US" baseline="0" noProof="0" dirty="0" err="1" smtClean="0"/>
              <a:t>naszej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ofercie</a:t>
            </a:r>
            <a:r>
              <a:rPr lang="en-US" baseline="0" noProof="0" dirty="0" smtClean="0"/>
              <a:t>, </a:t>
            </a:r>
            <a:r>
              <a:rPr lang="en-US" baseline="0" noProof="0" dirty="0" err="1" smtClean="0"/>
              <a:t>promocjach</a:t>
            </a:r>
            <a:r>
              <a:rPr lang="en-US" baseline="0" noProof="0" dirty="0" smtClean="0"/>
              <a:t>, </a:t>
            </a:r>
            <a:r>
              <a:rPr lang="en-US" baseline="0" noProof="0" dirty="0" err="1" smtClean="0"/>
              <a:t>działaniach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marketingowych</a:t>
            </a:r>
            <a:r>
              <a:rPr lang="en-US" baseline="0" noProof="0" dirty="0" smtClean="0"/>
              <a:t> </a:t>
            </a:r>
          </a:p>
          <a:p>
            <a:r>
              <a:rPr lang="en-US" baseline="0" noProof="0" dirty="0" err="1" smtClean="0"/>
              <a:t>Nieprawdziwa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analityka</a:t>
            </a:r>
            <a:r>
              <a:rPr lang="en-US" baseline="0" noProof="0" dirty="0" smtClean="0"/>
              <a:t> – </a:t>
            </a:r>
            <a:r>
              <a:rPr lang="en-US" baseline="0" noProof="0" dirty="0" err="1" smtClean="0"/>
              <a:t>spora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część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ruchu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generowanego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na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naszej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stronie</a:t>
            </a:r>
            <a:r>
              <a:rPr lang="en-US" baseline="0" noProof="0" dirty="0" smtClean="0"/>
              <a:t> jest </a:t>
            </a:r>
            <a:r>
              <a:rPr lang="en-US" baseline="0" noProof="0" dirty="0" err="1" smtClean="0"/>
              <a:t>ruchem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generowyanym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przez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boty</a:t>
            </a:r>
            <a:r>
              <a:rPr lang="en-US" baseline="0" noProof="0" dirty="0" smtClean="0"/>
              <a:t>, co </a:t>
            </a:r>
            <a:r>
              <a:rPr lang="en-US" baseline="0" noProof="0" dirty="0" err="1" smtClean="0"/>
              <a:t>zakłóca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analityki</a:t>
            </a:r>
            <a:r>
              <a:rPr lang="en-US" baseline="0" noProof="0" dirty="0" smtClean="0"/>
              <a:t>, </a:t>
            </a:r>
            <a:r>
              <a:rPr lang="en-US" baseline="0" noProof="0" dirty="0" err="1" smtClean="0"/>
              <a:t>które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prowadzimy</a:t>
            </a:r>
            <a:r>
              <a:rPr lang="en-US" baseline="0" noProof="0" dirty="0" smtClean="0"/>
              <a:t> aby np. </a:t>
            </a:r>
            <a:r>
              <a:rPr lang="en-US" baseline="0" noProof="0" dirty="0" err="1" smtClean="0"/>
              <a:t>lepiej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dostosowywać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zawartość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naszego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serwisu</a:t>
            </a:r>
            <a:r>
              <a:rPr lang="en-US" baseline="0" noProof="0" dirty="0" smtClean="0"/>
              <a:t> WWW</a:t>
            </a:r>
          </a:p>
          <a:p>
            <a:r>
              <a:rPr lang="en-US" baseline="0" noProof="0" dirty="0" err="1" smtClean="0"/>
              <a:t>Nieautoryzowany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dostęp</a:t>
            </a:r>
            <a:r>
              <a:rPr lang="en-US" baseline="0" noProof="0" dirty="0" smtClean="0"/>
              <a:t> – np.  </a:t>
            </a:r>
            <a:r>
              <a:rPr lang="en-US" baseline="0" noProof="0" dirty="0" err="1" smtClean="0"/>
              <a:t>ataki</a:t>
            </a:r>
            <a:r>
              <a:rPr lang="en-US" baseline="0" noProof="0" dirty="0" smtClean="0"/>
              <a:t> </a:t>
            </a:r>
            <a:r>
              <a:rPr lang="en-US" baseline="0" noProof="0" dirty="0" err="1" smtClean="0"/>
              <a:t>typu</a:t>
            </a:r>
            <a:r>
              <a:rPr lang="en-US" baseline="0" noProof="0" dirty="0" smtClean="0"/>
              <a:t> brute force</a:t>
            </a:r>
            <a:endParaRPr lang="en-US" noProof="0" dirty="0" smtClean="0"/>
          </a:p>
          <a:p>
            <a:endParaRPr lang="en-US" noProof="0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2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638344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et’s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take a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short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look </a:t>
            </a:r>
            <a:r>
              <a:rPr lang="en-US" sz="1200" b="0" i="0" u="none" strike="noStrike" kern="1200" baseline="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at the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table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It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shows some examples of </a:t>
            </a:r>
            <a:r>
              <a:rPr lang="pl-PL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losses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generated by bots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nly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one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botne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attack named </a:t>
            </a:r>
            <a:r>
              <a:rPr lang="en-US" sz="1200" b="0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Methbot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(2016)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was able to generate a loss in video advertising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on a level of $3 million a day.</a:t>
            </a:r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0" u="none" strike="noStrike" kern="1200" baseline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How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it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could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be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done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? By</a:t>
            </a:r>
            <a:r>
              <a:rPr lang="pl-PL" sz="1200" b="0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1" i="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</a:t>
            </a:r>
            <a:r>
              <a:rPr lang="en-US" sz="1200" b="1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ake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audience, fake users, fake traffic, fake clicks</a:t>
            </a:r>
            <a:r>
              <a:rPr lang="pl-PL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and 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advertisers </a:t>
            </a:r>
            <a:r>
              <a:rPr lang="pl-PL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has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to pay for exposure and clicks that never took place.</a:t>
            </a:r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But how are ad fraudsters able to steal this amount of money considering the sophistication of online advertising technology (</a:t>
            </a:r>
            <a:r>
              <a:rPr lang="en-US" sz="1200" b="0" i="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AdTech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)?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Fake audience, fake users, fake traffic, fake clicks and fake installs</a:t>
            </a:r>
            <a:r>
              <a:rPr lang="en-US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– it all boils down to the same  goal: </a:t>
            </a:r>
            <a:r>
              <a:rPr lang="en-US" sz="1200" b="1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advertisers are made to pay for exposure and clicks that never took place.</a:t>
            </a:r>
            <a:endParaRPr lang="pl-PL" sz="1200" b="1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pl-PL" sz="1200" b="0" i="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pl-PL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https://clearcode.cc/blog/rtb-online-advertising-fraud/  </a:t>
            </a:r>
          </a:p>
          <a:p>
            <a:endParaRPr lang="en-US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3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50849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Guardomi</a:t>
            </a:r>
            <a:r>
              <a:rPr lang="pl-PL" dirty="0" smtClean="0"/>
              <a:t> c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very</a:t>
            </a:r>
            <a:r>
              <a:rPr lang="pl-PL" dirty="0" smtClean="0"/>
              <a:t> </a:t>
            </a:r>
            <a:r>
              <a:rPr lang="pl-PL" dirty="0" err="1" smtClean="0"/>
              <a:t>simple</a:t>
            </a:r>
            <a:r>
              <a:rPr lang="pl-PL" dirty="0" smtClean="0"/>
              <a:t> </a:t>
            </a:r>
            <a:r>
              <a:rPr lang="pl-PL" dirty="0" err="1" smtClean="0"/>
              <a:t>solution</a:t>
            </a:r>
            <a:r>
              <a:rPr lang="pl-PL" dirty="0" smtClean="0"/>
              <a:t> to </a:t>
            </a:r>
            <a:r>
              <a:rPr lang="pl-PL" dirty="0" err="1" smtClean="0"/>
              <a:t>use</a:t>
            </a:r>
            <a:r>
              <a:rPr lang="pl-PL" dirty="0" smtClean="0"/>
              <a:t>. It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enough</a:t>
            </a:r>
            <a:r>
              <a:rPr lang="pl-PL" dirty="0" smtClean="0"/>
              <a:t> to </a:t>
            </a:r>
            <a:r>
              <a:rPr lang="pl-PL" dirty="0" err="1" smtClean="0"/>
              <a:t>add</a:t>
            </a:r>
            <a:r>
              <a:rPr lang="pl-PL" dirty="0" smtClean="0"/>
              <a:t> a </a:t>
            </a:r>
            <a:r>
              <a:rPr lang="pl-PL" dirty="0" err="1" smtClean="0"/>
              <a:t>domain</a:t>
            </a:r>
            <a:r>
              <a:rPr lang="pl-PL" dirty="0" smtClean="0"/>
              <a:t> </a:t>
            </a:r>
            <a:r>
              <a:rPr lang="pl-PL" dirty="0" err="1" smtClean="0"/>
              <a:t>name</a:t>
            </a:r>
            <a:r>
              <a:rPr lang="pl-PL" dirty="0" smtClean="0"/>
              <a:t> to be </a:t>
            </a:r>
            <a:r>
              <a:rPr lang="pl-PL" dirty="0" err="1" smtClean="0"/>
              <a:t>protected</a:t>
            </a:r>
            <a:r>
              <a:rPr lang="pl-PL" baseline="0" dirty="0" smtClean="0"/>
              <a:t> and the </a:t>
            </a:r>
            <a:r>
              <a:rPr lang="pl-PL" baseline="0" dirty="0" err="1" smtClean="0"/>
              <a:t>owner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this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domain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has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redirect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traffic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this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domain</a:t>
            </a:r>
            <a:r>
              <a:rPr lang="pl-PL" baseline="0" dirty="0" smtClean="0"/>
              <a:t> by </a:t>
            </a:r>
            <a:r>
              <a:rPr lang="pl-PL" baseline="0" dirty="0" err="1" smtClean="0"/>
              <a:t>changing</a:t>
            </a:r>
            <a:r>
              <a:rPr lang="pl-PL" baseline="0" dirty="0" smtClean="0"/>
              <a:t> DNS </a:t>
            </a:r>
            <a:r>
              <a:rPr lang="pl-PL" baseline="0" dirty="0" err="1" smtClean="0"/>
              <a:t>settings</a:t>
            </a:r>
            <a:r>
              <a:rPr lang="pl-PL" baseline="0" dirty="0" smtClean="0"/>
              <a:t>.</a:t>
            </a:r>
            <a:endParaRPr lang="pl-PL" dirty="0" smtClean="0"/>
          </a:p>
          <a:p>
            <a:r>
              <a:rPr lang="pl-PL" dirty="0" smtClean="0"/>
              <a:t>In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such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simple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way</a:t>
            </a:r>
            <a:r>
              <a:rPr lang="pl-PL" baseline="0" dirty="0" smtClean="0"/>
              <a:t> we </a:t>
            </a:r>
            <a:r>
              <a:rPr lang="pl-PL" baseline="0" dirty="0" err="1" smtClean="0"/>
              <a:t>can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have</a:t>
            </a:r>
            <a:r>
              <a:rPr lang="pl-PL" baseline="0" dirty="0" smtClean="0"/>
              <a:t> automatic </a:t>
            </a:r>
            <a:r>
              <a:rPr lang="pl-PL" baseline="0" dirty="0" err="1" smtClean="0"/>
              <a:t>protecion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without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affecting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user</a:t>
            </a:r>
            <a:r>
              <a:rPr lang="pl-PL" baseline="0" dirty="0" smtClean="0"/>
              <a:t> performance.</a:t>
            </a:r>
          </a:p>
          <a:p>
            <a:r>
              <a:rPr lang="pl-PL" baseline="0" dirty="0" smtClean="0"/>
              <a:t>By </a:t>
            </a:r>
            <a:r>
              <a:rPr lang="pl-PL" baseline="0" dirty="0" err="1" smtClean="0"/>
              <a:t>reducing</a:t>
            </a:r>
            <a:r>
              <a:rPr lang="pl-PL" baseline="0" dirty="0" smtClean="0"/>
              <a:t> the </a:t>
            </a:r>
            <a:r>
              <a:rPr lang="pl-PL" baseline="0" dirty="0" err="1" smtClean="0"/>
              <a:t>amount</a:t>
            </a:r>
            <a:r>
              <a:rPr lang="pl-PL" baseline="0" dirty="0" smtClean="0"/>
              <a:t> of </a:t>
            </a:r>
            <a:r>
              <a:rPr lang="pl-PL" baseline="0" dirty="0" err="1" smtClean="0"/>
              <a:t>traffic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which</a:t>
            </a:r>
            <a:r>
              <a:rPr lang="pl-PL" baseline="0" dirty="0" smtClean="0"/>
              <a:t> </a:t>
            </a:r>
            <a:r>
              <a:rPr lang="pl-PL" baseline="0" dirty="0" err="1" smtClean="0"/>
              <a:t>reaches</a:t>
            </a:r>
            <a:r>
              <a:rPr lang="pl-PL" baseline="0" dirty="0" smtClean="0"/>
              <a:t> to the </a:t>
            </a:r>
            <a:r>
              <a:rPr lang="pl-PL" baseline="0" dirty="0" err="1" smtClean="0"/>
              <a:t>protected</a:t>
            </a:r>
            <a:r>
              <a:rPr lang="pl-PL" baseline="0" dirty="0" smtClean="0"/>
              <a:t> web </a:t>
            </a:r>
            <a:r>
              <a:rPr lang="pl-PL" baseline="0" dirty="0" err="1" smtClean="0"/>
              <a:t>server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improves</a:t>
            </a:r>
            <a:r>
              <a:rPr lang="pl-PL" baseline="0" dirty="0" smtClean="0"/>
              <a:t> the performance of </a:t>
            </a:r>
            <a:r>
              <a:rPr lang="pl-PL" baseline="0" dirty="0" err="1" smtClean="0"/>
              <a:t>this</a:t>
            </a:r>
            <a:r>
              <a:rPr lang="pl-PL" baseline="0" dirty="0" smtClean="0"/>
              <a:t> web </a:t>
            </a:r>
            <a:r>
              <a:rPr lang="pl-PL" baseline="0" dirty="0" err="1" smtClean="0"/>
              <a:t>server</a:t>
            </a:r>
            <a:r>
              <a:rPr lang="pl-PL" baseline="0" dirty="0" smtClean="0"/>
              <a:t>.</a:t>
            </a:r>
            <a:r>
              <a:rPr lang="pl-PL" dirty="0" smtClean="0"/>
              <a:t> </a:t>
            </a:r>
          </a:p>
          <a:p>
            <a:r>
              <a:rPr lang="pl-PL" dirty="0" smtClean="0"/>
              <a:t>System </a:t>
            </a:r>
            <a:r>
              <a:rPr lang="pl-PL" dirty="0" err="1" smtClean="0"/>
              <a:t>is</a:t>
            </a:r>
            <a:r>
              <a:rPr lang="pl-PL" dirty="0" smtClean="0"/>
              <a:t> </a:t>
            </a:r>
            <a:r>
              <a:rPr lang="pl-PL" dirty="0" err="1" smtClean="0"/>
              <a:t>designed</a:t>
            </a:r>
            <a:r>
              <a:rPr lang="pl-PL" dirty="0" smtClean="0"/>
              <a:t> to be </a:t>
            </a:r>
            <a:r>
              <a:rPr lang="pl-PL" dirty="0" err="1" smtClean="0"/>
              <a:t>able</a:t>
            </a:r>
            <a:r>
              <a:rPr lang="pl-PL" dirty="0" smtClean="0"/>
              <a:t> to </a:t>
            </a:r>
            <a:r>
              <a:rPr lang="pl-PL" dirty="0" err="1" smtClean="0"/>
              <a:t>lineary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scale-up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when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there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will</a:t>
            </a:r>
            <a:r>
              <a:rPr lang="pl-PL" baseline="0" dirty="0" smtClean="0"/>
              <a:t> be </a:t>
            </a:r>
            <a:r>
              <a:rPr lang="pl-PL" baseline="0" dirty="0" err="1" smtClean="0"/>
              <a:t>more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traffic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analyse</a:t>
            </a:r>
            <a:r>
              <a:rPr lang="pl-PL" baseline="0" dirty="0" smtClean="0"/>
              <a:t>.</a:t>
            </a:r>
            <a:endParaRPr lang="pl-PL" dirty="0" smtClean="0"/>
          </a:p>
          <a:p>
            <a:endParaRPr lang="pl-PL" dirty="0" smtClean="0"/>
          </a:p>
          <a:p>
            <a:r>
              <a:rPr lang="pl-PL" dirty="0" smtClean="0"/>
              <a:t>Przykładowe funkcje</a:t>
            </a:r>
            <a:r>
              <a:rPr lang="pl-PL" baseline="0" dirty="0" smtClean="0"/>
              <a:t> ochrony:</a:t>
            </a:r>
          </a:p>
          <a:p>
            <a:pPr marL="0" indent="0">
              <a:buFontTx/>
              <a:buNone/>
            </a:pPr>
            <a:r>
              <a:rPr lang="pl-PL" baseline="0" dirty="0" smtClean="0"/>
              <a:t>- Blokowanie po adresie IP lub całych podsieci lub z poszczególnych krajów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Zliczanie żądań z pojedynczych adresów IP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Wykrywanie i blokowanie rozwiązań typu koparki </a:t>
            </a:r>
            <a:r>
              <a:rPr lang="pl-PL" baseline="0" dirty="0" err="1" smtClean="0"/>
              <a:t>kryptowalut</a:t>
            </a:r>
            <a:endParaRPr lang="pl-PL" baseline="0" dirty="0" smtClean="0"/>
          </a:p>
          <a:p>
            <a:pPr marL="171450" indent="-171450">
              <a:buFontTx/>
              <a:buChar char="-"/>
            </a:pPr>
            <a:r>
              <a:rPr lang="pl-PL" baseline="0" dirty="0" smtClean="0"/>
              <a:t>Wykrywanie i blokowanie ruchu z sieci TOR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Blokowanie ruchu z list RBL (Real-</a:t>
            </a:r>
            <a:r>
              <a:rPr lang="pl-PL" baseline="0" dirty="0" err="1" smtClean="0"/>
              <a:t>time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Blackhole</a:t>
            </a:r>
            <a:r>
              <a:rPr lang="pl-PL" baseline="0" dirty="0" smtClean="0"/>
              <a:t> list)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- blokowanie ataków </a:t>
            </a:r>
            <a:r>
              <a:rPr lang="pl-PL" baseline="0" dirty="0" err="1" smtClean="0"/>
              <a:t>brute-force</a:t>
            </a:r>
            <a:endParaRPr lang="pl-PL" baseline="0" dirty="0" smtClean="0"/>
          </a:p>
          <a:p>
            <a:pPr marL="171450" indent="-171450">
              <a:buFontTx/>
              <a:buChar char="-"/>
            </a:pPr>
            <a:r>
              <a:rPr lang="pl-PL" baseline="0" dirty="0" smtClean="0"/>
              <a:t>Wykrywanie ruchu z sieci </a:t>
            </a:r>
            <a:r>
              <a:rPr lang="pl-PL" baseline="0" dirty="0" err="1" smtClean="0"/>
              <a:t>proxy</a:t>
            </a:r>
            <a:r>
              <a:rPr lang="pl-PL" baseline="0" dirty="0" smtClean="0"/>
              <a:t> (bazując na liście Proxy Server List)</a:t>
            </a:r>
          </a:p>
          <a:p>
            <a:r>
              <a:rPr lang="pl-PL" baseline="0" dirty="0" smtClean="0"/>
              <a:t>- Blokowanie określonych metod żądań (np.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Blocking HEAD requests, allowing only GET and POST on certain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pages</a:t>
            </a:r>
            <a:r>
              <a:rPr lang="pl-PL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)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Blokowanie ruchu próbującego zlokalizować wrażliwe</a:t>
            </a:r>
            <a:r>
              <a:rPr lang="pl-PL" baseline="0" dirty="0" smtClean="0"/>
              <a:t> adresy URL, które dla danej domeny nie istnieją  (np.  /admin, /</a:t>
            </a:r>
            <a:r>
              <a:rPr lang="pl-PL" baseline="0" dirty="0" err="1" smtClean="0"/>
              <a:t>wpadmin</a:t>
            </a:r>
            <a:r>
              <a:rPr lang="pl-PL" baseline="0" dirty="0" smtClean="0"/>
              <a:t>, /</a:t>
            </a:r>
            <a:r>
              <a:rPr lang="pl-PL" baseline="0" dirty="0" err="1" smtClean="0"/>
              <a:t>phpmyadmin</a:t>
            </a:r>
            <a:r>
              <a:rPr lang="pl-PL" baseline="0" dirty="0" smtClean="0"/>
              <a:t> itp.)</a:t>
            </a:r>
          </a:p>
          <a:p>
            <a:pPr marL="171450" indent="-171450">
              <a:buFontTx/>
              <a:buChar char="-"/>
            </a:pPr>
            <a:r>
              <a:rPr lang="pl-PL" dirty="0" smtClean="0"/>
              <a:t>Blokowanie prób pobrania pełnej treści np. z wykorzystaniem </a:t>
            </a:r>
            <a:r>
              <a:rPr lang="pl-PL" dirty="0" err="1" smtClean="0"/>
              <a:t>PhantomJS</a:t>
            </a:r>
            <a:endParaRPr lang="pl-PL" dirty="0" smtClean="0"/>
          </a:p>
          <a:p>
            <a:pPr marL="171450" indent="-171450">
              <a:buFontTx/>
              <a:buChar char="-"/>
            </a:pPr>
            <a:r>
              <a:rPr lang="pl-PL" dirty="0" smtClean="0"/>
              <a:t>Wykrywanie ruchów z centrów hostingowych – większe</a:t>
            </a:r>
            <a:r>
              <a:rPr lang="pl-PL" baseline="0" dirty="0" smtClean="0"/>
              <a:t> prawdopodobieństwo ruchu </a:t>
            </a:r>
            <a:r>
              <a:rPr lang="pl-PL" baseline="0" dirty="0" err="1" smtClean="0"/>
              <a:t>botowego</a:t>
            </a:r>
            <a:r>
              <a:rPr lang="pl-PL" baseline="0" dirty="0" smtClean="0"/>
              <a:t> lub typu </a:t>
            </a:r>
            <a:r>
              <a:rPr lang="pl-PL" baseline="0" dirty="0" err="1" smtClean="0"/>
              <a:t>adware</a:t>
            </a:r>
            <a:endParaRPr lang="pl-PL" baseline="0" dirty="0" smtClean="0"/>
          </a:p>
          <a:p>
            <a:pPr marL="171450" indent="-171450">
              <a:buFontTx/>
              <a:buChar char="-"/>
            </a:pPr>
            <a:r>
              <a:rPr lang="pl-PL" baseline="0" dirty="0" smtClean="0"/>
              <a:t>Spowalnianie lub ograniczanie ruchu, który został zaklasyfikowany jako podejrzany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Blokowanie ruchu, który przekracza określoną liczbę żądań na minutę lub sesję</a:t>
            </a:r>
          </a:p>
          <a:p>
            <a:pPr marL="171450" indent="-171450">
              <a:buFontTx/>
              <a:buChar char="-"/>
            </a:pPr>
            <a:r>
              <a:rPr lang="pl-PL" baseline="0" dirty="0" smtClean="0"/>
              <a:t>Blokowanie ruchu z innych aplikacji niż przeglądarki</a:t>
            </a:r>
          </a:p>
          <a:p>
            <a:pPr marL="171450" indent="-171450">
              <a:buFontTx/>
              <a:buChar char="-"/>
            </a:pPr>
            <a:endParaRPr lang="pl-PL" dirty="0" smtClean="0"/>
          </a:p>
          <a:p>
            <a:r>
              <a:rPr lang="pl-PL" dirty="0" smtClean="0"/>
              <a:t>Raporty prezentujące szczegóły ruchu związanego z naszym serwisem WWW, dostępne w łatwy i przejrzysty sposób, zarówno w formie tabelarycznej umożliwiającej</a:t>
            </a:r>
            <a:r>
              <a:rPr lang="pl-PL" baseline="0" dirty="0" smtClean="0"/>
              <a:t> szczegółowe przeglądanie jak i w formie zbiorczych wykresów.</a:t>
            </a:r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4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11737528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noProof="0" dirty="0" smtClean="0">
                <a:solidFill>
                  <a:srgbClr val="63528E"/>
                </a:solidFill>
              </a:rPr>
              <a:t>The system</a:t>
            </a:r>
            <a:r>
              <a:rPr lang="en-US" sz="1200" b="0" baseline="0" noProof="0" dirty="0" smtClean="0">
                <a:solidFill>
                  <a:srgbClr val="63528E"/>
                </a:solidFill>
              </a:rPr>
              <a:t> works like a proxy between web server and the user connecting from Internet. When user connects to domain (some web site) protected by </a:t>
            </a:r>
            <a:r>
              <a:rPr lang="en-US" sz="1200" b="0" baseline="0" noProof="0" dirty="0" err="1" smtClean="0">
                <a:solidFill>
                  <a:srgbClr val="63528E"/>
                </a:solidFill>
              </a:rPr>
              <a:t>Guardomic</a:t>
            </a:r>
            <a:r>
              <a:rPr lang="en-US" sz="1200" b="0" baseline="0" noProof="0" dirty="0" smtClean="0">
                <a:solidFill>
                  <a:srgbClr val="63528E"/>
                </a:solidFill>
              </a:rPr>
              <a:t>,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noProof="0" dirty="0" smtClean="0">
                <a:solidFill>
                  <a:srgbClr val="63528E"/>
                </a:solidFill>
              </a:rPr>
              <a:t>all requests to that domain will flow through our </a:t>
            </a:r>
            <a:r>
              <a:rPr lang="en-US" sz="1200" b="1" noProof="0" dirty="0" smtClean="0">
                <a:solidFill>
                  <a:srgbClr val="63528E"/>
                </a:solidFill>
              </a:rPr>
              <a:t>Gateway</a:t>
            </a:r>
            <a:r>
              <a:rPr lang="en-US" sz="1200" noProof="0" dirty="0" smtClean="0">
                <a:solidFill>
                  <a:srgbClr val="63528E"/>
                </a:solidFill>
              </a:rPr>
              <a:t>, which</a:t>
            </a:r>
            <a:r>
              <a:rPr lang="en-US" sz="1200" baseline="0" noProof="0" dirty="0" smtClean="0">
                <a:solidFill>
                  <a:srgbClr val="63528E"/>
                </a:solidFill>
              </a:rPr>
              <a:t> will block or allow this requests to the target web server.</a:t>
            </a:r>
            <a:endParaRPr lang="en-US" sz="1200" noProof="0" dirty="0" smtClean="0">
              <a:solidFill>
                <a:srgbClr val="63528E"/>
              </a:solidFill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 err="1" smtClean="0">
                <a:solidFill>
                  <a:srgbClr val="63528E"/>
                </a:solidFill>
              </a:rPr>
              <a:t>Guardomic</a:t>
            </a:r>
            <a:r>
              <a:rPr lang="en-US" sz="1200" b="1" noProof="0" dirty="0" smtClean="0">
                <a:solidFill>
                  <a:srgbClr val="63528E"/>
                </a:solidFill>
              </a:rPr>
              <a:t> API </a:t>
            </a:r>
            <a:r>
              <a:rPr lang="en-US" sz="1200" b="0" noProof="0" dirty="0" smtClean="0">
                <a:solidFill>
                  <a:srgbClr val="63528E"/>
                </a:solidFill>
              </a:rPr>
              <a:t>is the main module with engine</a:t>
            </a:r>
            <a:r>
              <a:rPr lang="en-US" sz="1200" noProof="0" dirty="0" smtClean="0">
                <a:solidFill>
                  <a:srgbClr val="63528E"/>
                </a:solidFill>
              </a:rPr>
              <a:t> to correctly determine whether a certain request should be filtered or not.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noProof="0" dirty="0" smtClean="0">
                <a:solidFill>
                  <a:srgbClr val="63528E"/>
                </a:solidFill>
              </a:rPr>
              <a:t>Statistics</a:t>
            </a:r>
            <a:r>
              <a:rPr lang="en-US" sz="1200" noProof="0" dirty="0" smtClean="0">
                <a:solidFill>
                  <a:srgbClr val="63528E"/>
                </a:solidFill>
              </a:rPr>
              <a:t> module gather all information about traffic,</a:t>
            </a:r>
            <a:r>
              <a:rPr lang="en-US" sz="1200" baseline="0" noProof="0" dirty="0" smtClean="0">
                <a:solidFill>
                  <a:srgbClr val="63528E"/>
                </a:solidFill>
              </a:rPr>
              <a:t> and</a:t>
            </a:r>
            <a:r>
              <a:rPr lang="en-US" sz="1200" noProof="0" dirty="0" smtClean="0">
                <a:solidFill>
                  <a:srgbClr val="63528E"/>
                </a:solidFill>
              </a:rPr>
              <a:t> taken</a:t>
            </a:r>
            <a:r>
              <a:rPr lang="en-US" sz="1200" baseline="0" noProof="0" dirty="0" smtClean="0">
                <a:solidFill>
                  <a:srgbClr val="63528E"/>
                </a:solidFill>
              </a:rPr>
              <a:t> </a:t>
            </a:r>
            <a:r>
              <a:rPr lang="en-US" sz="1200" noProof="0" dirty="0" smtClean="0">
                <a:solidFill>
                  <a:srgbClr val="63528E"/>
                </a:solidFill>
              </a:rPr>
              <a:t>actions.</a:t>
            </a:r>
            <a:r>
              <a:rPr lang="pl-PL" sz="1200" noProof="0" dirty="0" smtClean="0">
                <a:solidFill>
                  <a:srgbClr val="63528E"/>
                </a:solidFill>
              </a:rPr>
              <a:t> </a:t>
            </a:r>
            <a:r>
              <a:rPr lang="pl-PL" sz="1200" noProof="0" dirty="0" err="1" smtClean="0">
                <a:solidFill>
                  <a:srgbClr val="63528E"/>
                </a:solidFill>
              </a:rPr>
              <a:t>Allow</a:t>
            </a:r>
            <a:r>
              <a:rPr lang="pl-PL" sz="1200" noProof="0" dirty="0" smtClean="0">
                <a:solidFill>
                  <a:srgbClr val="63528E"/>
                </a:solidFill>
              </a:rPr>
              <a:t> to </a:t>
            </a:r>
            <a:r>
              <a:rPr lang="pl-PL" sz="1200" noProof="0" dirty="0" err="1" smtClean="0">
                <a:solidFill>
                  <a:srgbClr val="63528E"/>
                </a:solidFill>
              </a:rPr>
              <a:t>implement</a:t>
            </a:r>
            <a:r>
              <a:rPr lang="pl-PL" sz="1200" noProof="0" dirty="0" smtClean="0">
                <a:solidFill>
                  <a:srgbClr val="63528E"/>
                </a:solidFill>
              </a:rPr>
              <a:t> </a:t>
            </a:r>
            <a:r>
              <a:rPr lang="pl-PL" sz="1200" noProof="0" dirty="0" err="1" smtClean="0">
                <a:solidFill>
                  <a:srgbClr val="63528E"/>
                </a:solidFill>
              </a:rPr>
              <a:t>self</a:t>
            </a:r>
            <a:r>
              <a:rPr lang="pl-PL" sz="1200" noProof="0" dirty="0" smtClean="0">
                <a:solidFill>
                  <a:srgbClr val="63528E"/>
                </a:solidFill>
              </a:rPr>
              <a:t>-learning </a:t>
            </a:r>
            <a:r>
              <a:rPr lang="pl-PL" sz="1200" noProof="0" dirty="0" err="1" smtClean="0">
                <a:solidFill>
                  <a:srgbClr val="63528E"/>
                </a:solidFill>
              </a:rPr>
              <a:t>functionality</a:t>
            </a:r>
            <a:r>
              <a:rPr lang="pl-PL" sz="1200" noProof="0" dirty="0" smtClean="0">
                <a:solidFill>
                  <a:srgbClr val="63528E"/>
                </a:solidFill>
              </a:rPr>
              <a:t>.</a:t>
            </a:r>
            <a:endParaRPr lang="en-US" sz="1200" noProof="0" dirty="0" smtClean="0">
              <a:solidFill>
                <a:srgbClr val="63528E"/>
              </a:solidFill>
            </a:endParaRPr>
          </a:p>
          <a:p>
            <a:pPr marL="0" lvl="0" indent="0">
              <a:buNone/>
            </a:pPr>
            <a:r>
              <a:rPr lang="en-US" sz="1200" b="1" noProof="0" dirty="0" err="1" smtClean="0">
                <a:solidFill>
                  <a:srgbClr val="63528E"/>
                </a:solidFill>
              </a:rPr>
              <a:t>Guardomic</a:t>
            </a:r>
            <a:r>
              <a:rPr lang="en-US" sz="1200" b="1" noProof="0" dirty="0" smtClean="0">
                <a:solidFill>
                  <a:srgbClr val="63528E"/>
                </a:solidFill>
              </a:rPr>
              <a:t> Web</a:t>
            </a:r>
            <a:r>
              <a:rPr lang="en-US" sz="1200" noProof="0" dirty="0" smtClean="0">
                <a:solidFill>
                  <a:srgbClr val="63528E"/>
                </a:solidFill>
              </a:rPr>
              <a:t> is</a:t>
            </a:r>
            <a:r>
              <a:rPr lang="en-US" sz="1200" baseline="0" noProof="0" dirty="0" smtClean="0">
                <a:solidFill>
                  <a:srgbClr val="63528E"/>
                </a:solidFill>
              </a:rPr>
              <a:t> the</a:t>
            </a:r>
            <a:r>
              <a:rPr lang="en-US" sz="1200" noProof="0" dirty="0" smtClean="0">
                <a:solidFill>
                  <a:srgbClr val="63528E"/>
                </a:solidFill>
              </a:rPr>
              <a:t> main dashboard – a place where you log in to manage</a:t>
            </a:r>
            <a:r>
              <a:rPr lang="pl-PL" sz="1200" baseline="0" noProof="0" dirty="0" smtClean="0">
                <a:solidFill>
                  <a:srgbClr val="63528E"/>
                </a:solidFill>
              </a:rPr>
              <a:t> </a:t>
            </a:r>
            <a:r>
              <a:rPr lang="pl-PL" sz="1200" baseline="0" noProof="0" dirty="0" err="1" smtClean="0">
                <a:solidFill>
                  <a:srgbClr val="63528E"/>
                </a:solidFill>
              </a:rPr>
              <a:t>protected</a:t>
            </a:r>
            <a:r>
              <a:rPr lang="en-US" sz="1200" noProof="0" dirty="0" smtClean="0">
                <a:solidFill>
                  <a:srgbClr val="63528E"/>
                </a:solidFill>
              </a:rPr>
              <a:t> domains, change your settings and watch the statistics. You can</a:t>
            </a:r>
            <a:r>
              <a:rPr lang="en-US" sz="1200" baseline="0" noProof="0" dirty="0" smtClean="0">
                <a:solidFill>
                  <a:srgbClr val="63528E"/>
                </a:solidFill>
              </a:rPr>
              <a:t> use monitoring mode, pre-defined templates or manually switch on/off some protection functionalities</a:t>
            </a:r>
            <a:r>
              <a:rPr lang="pl-PL" sz="1200" baseline="0" noProof="0" dirty="0" smtClean="0">
                <a:solidFill>
                  <a:srgbClr val="63528E"/>
                </a:solidFill>
              </a:rPr>
              <a:t>, </a:t>
            </a:r>
            <a:r>
              <a:rPr lang="pl-PL" sz="1200" baseline="0" noProof="0" dirty="0" err="1" smtClean="0">
                <a:solidFill>
                  <a:srgbClr val="63528E"/>
                </a:solidFill>
              </a:rPr>
              <a:t>define</a:t>
            </a:r>
            <a:r>
              <a:rPr lang="en-US" sz="1200" baseline="0" noProof="0" dirty="0" smtClean="0">
                <a:solidFill>
                  <a:srgbClr val="63528E"/>
                </a:solidFill>
              </a:rPr>
              <a:t> white/black lists.</a:t>
            </a:r>
            <a:endParaRPr lang="en-US" sz="1200" noProof="0" dirty="0" smtClean="0">
              <a:solidFill>
                <a:srgbClr val="63528E"/>
              </a:solidFill>
            </a:endParaRP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endParaRPr lang="pl-PL" dirty="0" smtClean="0">
              <a:solidFill>
                <a:srgbClr val="63528E"/>
              </a:solidFill>
            </a:endParaRPr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5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807192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smtClean="0"/>
              <a:t>It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cloud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based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solution</a:t>
            </a:r>
            <a:r>
              <a:rPr lang="pl-PL" baseline="0" dirty="0" smtClean="0"/>
              <a:t> on INDIGO Data </a:t>
            </a:r>
            <a:r>
              <a:rPr lang="pl-PL" baseline="0" dirty="0" err="1" smtClean="0"/>
              <a:t>Cloud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offered</a:t>
            </a:r>
            <a:r>
              <a:rPr lang="pl-PL" baseline="0" dirty="0" smtClean="0"/>
              <a:t> as SaaS. For </a:t>
            </a:r>
            <a:r>
              <a:rPr lang="pl-PL" baseline="0" dirty="0" err="1" smtClean="0"/>
              <a:t>scalability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designed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use</a:t>
            </a:r>
            <a:r>
              <a:rPr lang="pl-PL" baseline="0" dirty="0" smtClean="0"/>
              <a:t> automation and </a:t>
            </a:r>
            <a:r>
              <a:rPr lang="pl-PL" baseline="0" dirty="0" err="1" smtClean="0"/>
              <a:t>orchestratin</a:t>
            </a:r>
            <a:r>
              <a:rPr lang="pl-PL" baseline="0" dirty="0" smtClean="0"/>
              <a:t> services of EOSC </a:t>
            </a:r>
            <a:r>
              <a:rPr lang="pl-PL" baseline="0" dirty="0" err="1" smtClean="0"/>
              <a:t>infrastructure</a:t>
            </a:r>
            <a:r>
              <a:rPr lang="pl-PL" baseline="0" dirty="0" smtClean="0"/>
              <a:t>.</a:t>
            </a:r>
          </a:p>
          <a:p>
            <a:r>
              <a:rPr lang="pl-PL" baseline="0" dirty="0" smtClean="0"/>
              <a:t>It </a:t>
            </a:r>
            <a:r>
              <a:rPr lang="pl-PL" baseline="0" dirty="0" err="1" smtClean="0"/>
              <a:t>will</a:t>
            </a:r>
            <a:r>
              <a:rPr lang="pl-PL" baseline="0" dirty="0" smtClean="0"/>
              <a:t> be </a:t>
            </a:r>
            <a:r>
              <a:rPr lang="pl-PL" baseline="0" dirty="0" err="1" smtClean="0"/>
              <a:t>also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offered</a:t>
            </a:r>
            <a:r>
              <a:rPr lang="pl-PL" baseline="0" dirty="0" smtClean="0"/>
              <a:t> by EOSC </a:t>
            </a:r>
            <a:r>
              <a:rPr lang="pl-PL" baseline="0" dirty="0" err="1" smtClean="0"/>
              <a:t>marketplace</a:t>
            </a:r>
            <a:r>
              <a:rPr lang="pl-PL" baseline="0" dirty="0" smtClean="0"/>
              <a:t>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6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3613408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l-PL" dirty="0" err="1" smtClean="0"/>
              <a:t>If</a:t>
            </a:r>
            <a:r>
              <a:rPr lang="pl-PL" dirty="0" smtClean="0"/>
              <a:t> </a:t>
            </a:r>
            <a:r>
              <a:rPr lang="pl-PL" dirty="0" err="1" smtClean="0"/>
              <a:t>you</a:t>
            </a:r>
            <a:r>
              <a:rPr lang="pl-PL" baseline="0" dirty="0" smtClean="0"/>
              <a:t> </a:t>
            </a:r>
            <a:r>
              <a:rPr lang="pl-PL" baseline="0" dirty="0" err="1" smtClean="0"/>
              <a:t>have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any</a:t>
            </a:r>
            <a:r>
              <a:rPr lang="pl-PL" baseline="0" dirty="0" smtClean="0"/>
              <a:t> </a:t>
            </a:r>
            <a:r>
              <a:rPr lang="pl-PL" baseline="0" dirty="0" err="1" smtClean="0"/>
              <a:t>questions</a:t>
            </a:r>
            <a:r>
              <a:rPr lang="pl-PL" baseline="0" dirty="0" smtClean="0"/>
              <a:t> </a:t>
            </a:r>
            <a:r>
              <a:rPr lang="pl-PL" baseline="0" dirty="0" err="1" smtClean="0"/>
              <a:t>or</a:t>
            </a:r>
            <a:r>
              <a:rPr lang="pl-PL" baseline="0" dirty="0" smtClean="0"/>
              <a:t> </a:t>
            </a:r>
            <a:r>
              <a:rPr lang="pl-PL" baseline="0" dirty="0" err="1" smtClean="0"/>
              <a:t>would</a:t>
            </a:r>
            <a:r>
              <a:rPr lang="pl-PL" baseline="0" dirty="0" smtClean="0"/>
              <a:t> </a:t>
            </a:r>
            <a:r>
              <a:rPr lang="pl-PL" baseline="0" dirty="0" err="1" smtClean="0"/>
              <a:t>like</a:t>
            </a:r>
            <a:r>
              <a:rPr lang="pl-PL" baseline="0" dirty="0" smtClean="0"/>
              <a:t> to </a:t>
            </a:r>
            <a:r>
              <a:rPr lang="pl-PL" baseline="0" dirty="0" err="1" smtClean="0"/>
              <a:t>get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more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information</a:t>
            </a:r>
            <a:r>
              <a:rPr lang="pl-PL" baseline="0" dirty="0" smtClean="0"/>
              <a:t> </a:t>
            </a:r>
            <a:r>
              <a:rPr lang="pl-PL" baseline="0" dirty="0" err="1" smtClean="0"/>
              <a:t>about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Guardomic</a:t>
            </a:r>
            <a:r>
              <a:rPr lang="pl-PL" baseline="0" dirty="0" smtClean="0"/>
              <a:t> </a:t>
            </a:r>
            <a:r>
              <a:rPr lang="pl-PL" baseline="0" dirty="0" err="1" smtClean="0"/>
              <a:t>please</a:t>
            </a:r>
            <a:r>
              <a:rPr lang="pl-PL" baseline="0" dirty="0" smtClean="0"/>
              <a:t> </a:t>
            </a:r>
            <a:r>
              <a:rPr lang="pl-PL" baseline="0" dirty="0" err="1" smtClean="0"/>
              <a:t>visit</a:t>
            </a:r>
            <a:r>
              <a:rPr lang="pl-PL" baseline="0" dirty="0" smtClean="0"/>
              <a:t> </a:t>
            </a:r>
            <a:r>
              <a:rPr lang="pl-PL" baseline="0" dirty="0" err="1" smtClean="0"/>
              <a:t>us</a:t>
            </a:r>
            <a:r>
              <a:rPr lang="pl-PL" baseline="0" dirty="0" smtClean="0"/>
              <a:t> at </a:t>
            </a:r>
            <a:r>
              <a:rPr lang="pl-PL" baseline="0" dirty="0" err="1" smtClean="0"/>
              <a:t>our</a:t>
            </a:r>
            <a:r>
              <a:rPr lang="pl-PL" baseline="0" dirty="0" smtClean="0"/>
              <a:t> demo </a:t>
            </a:r>
            <a:r>
              <a:rPr lang="pl-PL" baseline="0" dirty="0" err="1" smtClean="0"/>
              <a:t>exhibition</a:t>
            </a:r>
            <a:r>
              <a:rPr lang="pl-PL" baseline="0" dirty="0" smtClean="0"/>
              <a:t> stand in the hall.</a:t>
            </a:r>
            <a:endParaRPr lang="en-GB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A148A20-7C99-4A4D-BF06-6E8ADEA4D03E}" type="slidenum">
              <a:rPr lang="it-IT" smtClean="0"/>
              <a:t>7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441875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7.png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7.png"/><Relationship Id="rId2" Type="http://schemas.openxmlformats.org/officeDocument/2006/relationships/image" Target="../media/image14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11/04/2019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pic>
        <p:nvPicPr>
          <p:cNvPr id="34" name="Obraz 33" descr="Obraz zawierający niebo, tło&#10;&#10;Opis wygenerowany automatycznie">
            <a:extLst>
              <a:ext uri="{FF2B5EF4-FFF2-40B4-BE49-F238E27FC236}">
                <a16:creationId xmlns:a16="http://schemas.microsoft.com/office/drawing/2014/main" id="{04CC2BBB-78D9-4320-8514-AD5902DF715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858" y="295711"/>
            <a:ext cx="2939586" cy="4048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11/04/2019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pic>
        <p:nvPicPr>
          <p:cNvPr id="34" name="Obraz 33" descr="Obraz zawierający niebo, tło&#10;&#10;Opis wygenerowany automatycznie">
            <a:extLst>
              <a:ext uri="{FF2B5EF4-FFF2-40B4-BE49-F238E27FC236}">
                <a16:creationId xmlns:a16="http://schemas.microsoft.com/office/drawing/2014/main" id="{04CC2BBB-78D9-4320-8514-AD5902DF715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95858" y="295711"/>
            <a:ext cx="2939586" cy="404826"/>
          </a:xfrm>
          <a:prstGeom prst="rect">
            <a:avLst/>
          </a:prstGeom>
        </p:spPr>
      </p:pic>
      <p:pic>
        <p:nvPicPr>
          <p:cNvPr id="22" name="Obraz 21">
            <a:extLst>
              <a:ext uri="{FF2B5EF4-FFF2-40B4-BE49-F238E27FC236}">
                <a16:creationId xmlns:a16="http://schemas.microsoft.com/office/drawing/2014/main" id="{D1156B3A-F5B2-41A7-8D86-A961A9E2D729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651096" y="4484808"/>
            <a:ext cx="2159979" cy="1813010"/>
          </a:xfrm>
          <a:prstGeom prst="rect">
            <a:avLst/>
          </a:prstGeom>
        </p:spPr>
      </p:pic>
      <p:pic>
        <p:nvPicPr>
          <p:cNvPr id="36" name="Obraz 35" descr="Obraz zawierający obiekt, zegar, zegarek&#10;&#10;Opis wygenerowany przy bardzo wysokim poziomie pewności">
            <a:extLst>
              <a:ext uri="{FF2B5EF4-FFF2-40B4-BE49-F238E27FC236}">
                <a16:creationId xmlns:a16="http://schemas.microsoft.com/office/drawing/2014/main" id="{180A76A6-078B-46B4-89B5-492FFF2E640A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11085" y="35998"/>
            <a:ext cx="1579223" cy="23280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0815708"/>
      </p:ext>
    </p:extLst>
  </p:cSld>
  <p:clrMapOvr>
    <a:masterClrMapping/>
  </p:clrMapOvr>
  <p:hf hdr="0" ft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11/04/2019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</a:t>
            </a:r>
            <a:r>
              <a:rPr lang="en-GB" sz="2000" i="1" dirty="0" smtClean="0">
                <a:ea typeface="Source Sans Pro" panose="020B0503030403020204" pitchFamily="34" charset="0"/>
              </a:rPr>
              <a:t>?</a:t>
            </a:r>
            <a:endParaRPr lang="en-GB" sz="2000" i="1" dirty="0">
              <a:ea typeface="Source Sans Pro" panose="020B0503030403020204" pitchFamily="34" charset="0"/>
            </a:endParaRP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13" r:id="rId3"/>
    <p:sldLayoutId id="2147483704" r:id="rId4"/>
    <p:sldLayoutId id="2147483709" r:id="rId5"/>
    <p:sldLayoutId id="2147483712" r:id="rId6"/>
    <p:sldLayoutId id="2147483711" r:id="rId7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dam.majewski@komanord.p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www.guardomic.eu/" TargetMode="Externa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8.png"/><Relationship Id="rId7" Type="http://schemas.openxmlformats.org/officeDocument/2006/relationships/image" Target="../media/image2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1.pn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pl-PL" sz="3600" dirty="0" err="1">
                <a:solidFill>
                  <a:srgbClr val="1C3046"/>
                </a:solidFill>
                <a:latin typeface="+mn-lt"/>
              </a:rPr>
              <a:t>Guardomic</a:t>
            </a:r>
            <a:r>
              <a:rPr lang="pl-PL" sz="3600" dirty="0">
                <a:solidFill>
                  <a:srgbClr val="1C3046"/>
                </a:solidFill>
                <a:latin typeface="+mn-lt"/>
              </a:rPr>
              <a:t> – </a:t>
            </a:r>
            <a:r>
              <a:rPr lang="pl-PL" sz="3600" dirty="0" err="1">
                <a:solidFill>
                  <a:srgbClr val="1C3046"/>
                </a:solidFill>
                <a:latin typeface="+mn-lt"/>
              </a:rPr>
              <a:t>your</a:t>
            </a:r>
            <a:r>
              <a:rPr lang="pl-PL" sz="3600" dirty="0">
                <a:solidFill>
                  <a:srgbClr val="1C3046"/>
                </a:solidFill>
                <a:latin typeface="+mn-lt"/>
              </a:rPr>
              <a:t> Bot </a:t>
            </a:r>
            <a:r>
              <a:rPr lang="pl-PL" sz="3600" dirty="0" err="1">
                <a:solidFill>
                  <a:srgbClr val="1C3046"/>
                </a:solidFill>
                <a:latin typeface="+mn-lt"/>
              </a:rPr>
              <a:t>Mitigation</a:t>
            </a:r>
            <a:r>
              <a:rPr lang="pl-PL" sz="3600" dirty="0">
                <a:solidFill>
                  <a:srgbClr val="1C3046"/>
                </a:solidFill>
                <a:latin typeface="+mn-lt"/>
              </a:rPr>
              <a:t> Engine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509120"/>
            <a:ext cx="813690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</a:t>
            </a:r>
            <a:endParaRPr lang="en-GB" sz="1600" i="1" dirty="0">
              <a:solidFill>
                <a:srgbClr val="1C3046"/>
              </a:solidFill>
            </a:endParaRP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</a:t>
            </a:r>
            <a:r>
              <a:rPr lang="pl-PL" sz="1600" dirty="0">
                <a:solidFill>
                  <a:srgbClr val="1C3046"/>
                </a:solidFill>
              </a:rPr>
              <a:t>Koma Nord, </a:t>
            </a:r>
            <a:r>
              <a:rPr lang="pl-PL" sz="1600" dirty="0" err="1">
                <a:solidFill>
                  <a:srgbClr val="1C3046"/>
                </a:solidFill>
              </a:rPr>
              <a:t>Idego</a:t>
            </a:r>
            <a:r>
              <a:rPr lang="pl-PL" sz="1600" dirty="0">
                <a:solidFill>
                  <a:srgbClr val="1C3046"/>
                </a:solidFill>
              </a:rPr>
              <a:t>, </a:t>
            </a:r>
            <a:r>
              <a:rPr lang="pl-PL" sz="1600" dirty="0" smtClean="0">
                <a:solidFill>
                  <a:srgbClr val="1C3046"/>
                </a:solidFill>
              </a:rPr>
              <a:t>PSNC</a:t>
            </a:r>
            <a:endParaRPr lang="en-GB" sz="1600" dirty="0">
              <a:solidFill>
                <a:srgbClr val="1C3046"/>
              </a:solidFill>
            </a:endParaRPr>
          </a:p>
          <a:p>
            <a:r>
              <a:rPr lang="en-GB" sz="1600" dirty="0">
                <a:solidFill>
                  <a:srgbClr val="1C3046"/>
                </a:solidFill>
              </a:rPr>
              <a:t>Recipient Party: </a:t>
            </a:r>
            <a:r>
              <a:rPr lang="pl-PL" sz="1600" dirty="0">
                <a:solidFill>
                  <a:srgbClr val="1C3046"/>
                </a:solidFill>
              </a:rPr>
              <a:t>P</a:t>
            </a:r>
            <a:r>
              <a:rPr lang="en-GB" sz="1600" dirty="0" err="1">
                <a:solidFill>
                  <a:srgbClr val="1C3046"/>
                </a:solidFill>
              </a:rPr>
              <a:t>roject</a:t>
            </a:r>
            <a:r>
              <a:rPr lang="en-GB" sz="1600" dirty="0">
                <a:solidFill>
                  <a:srgbClr val="1C3046"/>
                </a:solidFill>
              </a:rPr>
              <a:t> </a:t>
            </a:r>
            <a:r>
              <a:rPr lang="en-GB" sz="1600" dirty="0" smtClean="0">
                <a:solidFill>
                  <a:srgbClr val="1C3046"/>
                </a:solidFill>
              </a:rPr>
              <a:t>consortium</a:t>
            </a:r>
            <a:endParaRPr lang="pl-PL" sz="1600" dirty="0" smtClean="0">
              <a:solidFill>
                <a:srgbClr val="1C3046"/>
              </a:solidFill>
            </a:endParaRPr>
          </a:p>
          <a:p>
            <a:endParaRPr lang="pl-PL" sz="1600" dirty="0">
              <a:solidFill>
                <a:srgbClr val="1C3046"/>
              </a:solidFill>
            </a:endParaRPr>
          </a:p>
          <a:p>
            <a:r>
              <a:rPr lang="pl-PL" sz="1600" dirty="0" err="1" smtClean="0">
                <a:solidFill>
                  <a:srgbClr val="1C3046"/>
                </a:solidFill>
              </a:rPr>
              <a:t>Contact</a:t>
            </a:r>
            <a:r>
              <a:rPr lang="pl-PL" sz="1600" dirty="0" smtClean="0">
                <a:solidFill>
                  <a:srgbClr val="1C3046"/>
                </a:solidFill>
              </a:rPr>
              <a:t>: </a:t>
            </a:r>
            <a:r>
              <a:rPr lang="pl-PL" sz="1600" dirty="0" smtClean="0">
                <a:solidFill>
                  <a:srgbClr val="0070C0"/>
                </a:solidFill>
                <a:hlinkClick r:id="rId3"/>
              </a:rPr>
              <a:t>adam.majewski@komanord.pl</a:t>
            </a:r>
            <a:r>
              <a:rPr lang="pl-PL" sz="1600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</a:p>
          <a:p>
            <a:r>
              <a:rPr lang="pl-PL" sz="1600" dirty="0" err="1" smtClean="0">
                <a:solidFill>
                  <a:srgbClr val="1C3046"/>
                </a:solidFill>
              </a:rPr>
              <a:t>Website</a:t>
            </a:r>
            <a:r>
              <a:rPr lang="pl-PL" sz="1600" dirty="0" smtClean="0">
                <a:solidFill>
                  <a:srgbClr val="1C3046"/>
                </a:solidFill>
              </a:rPr>
              <a:t>: </a:t>
            </a:r>
            <a:r>
              <a:rPr lang="pl-PL" sz="1600" dirty="0" smtClean="0">
                <a:solidFill>
                  <a:srgbClr val="1C3046"/>
                </a:solidFill>
                <a:hlinkClick r:id="rId4"/>
              </a:rPr>
              <a:t>www.guardomic.eu</a:t>
            </a:r>
            <a:r>
              <a:rPr lang="pl-PL" sz="1600" dirty="0" smtClean="0">
                <a:solidFill>
                  <a:srgbClr val="1C3046"/>
                </a:solidFill>
              </a:rPr>
              <a:t> </a:t>
            </a:r>
            <a:endParaRPr lang="en-GB" sz="1600" dirty="0">
              <a:solidFill>
                <a:srgbClr val="1C304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11/04/2019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3E8596F4-6B46-45C4-A3E4-8520DD7F20A5}"/>
              </a:ext>
            </a:extLst>
          </p:cNvPr>
          <p:cNvSpPr txBox="1">
            <a:spLocks/>
          </p:cNvSpPr>
          <p:nvPr/>
        </p:nvSpPr>
        <p:spPr>
          <a:xfrm>
            <a:off x="1090863" y="1191342"/>
            <a:ext cx="10010273" cy="1152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3200" b="1" dirty="0" err="1">
                <a:solidFill>
                  <a:srgbClr val="63528E"/>
                </a:solidFill>
                <a:latin typeface="+mn-lt"/>
              </a:rPr>
              <a:t>Guardomic</a:t>
            </a:r>
            <a:r>
              <a:rPr lang="pl-PL" sz="3200" b="1" dirty="0">
                <a:solidFill>
                  <a:srgbClr val="63528E"/>
                </a:solidFill>
                <a:latin typeface="+mn-lt"/>
              </a:rPr>
              <a:t> - </a:t>
            </a:r>
            <a:r>
              <a:rPr lang="en-US" sz="3200" b="1" dirty="0">
                <a:solidFill>
                  <a:srgbClr val="63528E"/>
                </a:solidFill>
                <a:latin typeface="+mn-lt"/>
              </a:rPr>
              <a:t>Your Bot Defense</a:t>
            </a:r>
            <a:endParaRPr lang="pl-PL" sz="3200" b="1" dirty="0">
              <a:solidFill>
                <a:srgbClr val="63528E"/>
              </a:solidFill>
              <a:latin typeface="+mn-lt"/>
            </a:endParaRPr>
          </a:p>
          <a:p>
            <a:pPr algn="ctr"/>
            <a:r>
              <a:rPr lang="pl-PL" sz="2400" b="1" dirty="0">
                <a:solidFill>
                  <a:srgbClr val="63528E"/>
                </a:solidFill>
              </a:rPr>
              <a:t>w</a:t>
            </a:r>
            <a:r>
              <a:rPr lang="en-US" sz="2400" b="1" dirty="0">
                <a:solidFill>
                  <a:srgbClr val="63528E"/>
                </a:solidFill>
              </a:rPr>
              <a:t>hat is </a:t>
            </a:r>
            <a:r>
              <a:rPr lang="en-US" sz="2400" b="1" dirty="0" err="1">
                <a:solidFill>
                  <a:srgbClr val="63528E"/>
                </a:solidFill>
              </a:rPr>
              <a:t>Guardomic</a:t>
            </a:r>
            <a:r>
              <a:rPr lang="en-US" sz="2400" b="1" dirty="0">
                <a:solidFill>
                  <a:srgbClr val="63528E"/>
                </a:solidFill>
              </a:rPr>
              <a:t>?</a:t>
            </a:r>
            <a:r>
              <a:rPr lang="en-US" sz="1600" dirty="0">
                <a:solidFill>
                  <a:srgbClr val="63528E"/>
                </a:solidFill>
              </a:rPr>
              <a:t> </a:t>
            </a:r>
            <a:r>
              <a:rPr lang="en-US" sz="3200" dirty="0"/>
              <a:t/>
            </a:r>
            <a:br>
              <a:rPr lang="en-US" sz="3200" dirty="0"/>
            </a:br>
            <a:endParaRPr lang="pl-PL" sz="3200" b="1" dirty="0">
              <a:solidFill>
                <a:srgbClr val="63528E"/>
              </a:solidFill>
              <a:latin typeface="+mn-lt"/>
            </a:endParaRPr>
          </a:p>
        </p:txBody>
      </p:sp>
      <p:pic>
        <p:nvPicPr>
          <p:cNvPr id="9" name="Obraz 8">
            <a:extLst>
              <a:ext uri="{FF2B5EF4-FFF2-40B4-BE49-F238E27FC236}">
                <a16:creationId xmlns:a16="http://schemas.microsoft.com/office/drawing/2014/main" id="{D7EF81EA-1E8C-4D6E-A21B-772A2E786EB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79976" y="2568911"/>
            <a:ext cx="781050" cy="781050"/>
          </a:xfrm>
          <a:prstGeom prst="rect">
            <a:avLst/>
          </a:prstGeom>
        </p:spPr>
      </p:pic>
      <p:pic>
        <p:nvPicPr>
          <p:cNvPr id="10" name="Obraz 9">
            <a:extLst>
              <a:ext uri="{FF2B5EF4-FFF2-40B4-BE49-F238E27FC236}">
                <a16:creationId xmlns:a16="http://schemas.microsoft.com/office/drawing/2014/main" id="{83BF34F0-B70C-46CE-9C33-DE6F5D229B93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82666" y="2626061"/>
            <a:ext cx="714375" cy="723900"/>
          </a:xfrm>
          <a:prstGeom prst="rect">
            <a:avLst/>
          </a:prstGeom>
        </p:spPr>
      </p:pic>
      <p:pic>
        <p:nvPicPr>
          <p:cNvPr id="11" name="Obraz 10">
            <a:extLst>
              <a:ext uri="{FF2B5EF4-FFF2-40B4-BE49-F238E27FC236}">
                <a16:creationId xmlns:a16="http://schemas.microsoft.com/office/drawing/2014/main" id="{501C3E45-97AB-4AFE-A8CB-6A748F3FEFD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01716" y="4439503"/>
            <a:ext cx="695325" cy="695325"/>
          </a:xfrm>
          <a:prstGeom prst="rect">
            <a:avLst/>
          </a:prstGeom>
        </p:spPr>
      </p:pic>
      <p:pic>
        <p:nvPicPr>
          <p:cNvPr id="12" name="Obraz 11">
            <a:extLst>
              <a:ext uri="{FF2B5EF4-FFF2-40B4-BE49-F238E27FC236}">
                <a16:creationId xmlns:a16="http://schemas.microsoft.com/office/drawing/2014/main" id="{28294839-393F-44BD-889A-D31DA4A9E6ED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6651" y="4439503"/>
            <a:ext cx="714375" cy="714375"/>
          </a:xfrm>
          <a:prstGeom prst="rect">
            <a:avLst/>
          </a:prstGeom>
        </p:spPr>
      </p:pic>
      <p:pic>
        <p:nvPicPr>
          <p:cNvPr id="13" name="Obraz 12">
            <a:extLst>
              <a:ext uri="{FF2B5EF4-FFF2-40B4-BE49-F238E27FC236}">
                <a16:creationId xmlns:a16="http://schemas.microsoft.com/office/drawing/2014/main" id="{591F4935-4905-4182-93CE-8BAC28A8CAD7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2536" y="4439503"/>
            <a:ext cx="714375" cy="714375"/>
          </a:xfrm>
          <a:prstGeom prst="rect">
            <a:avLst/>
          </a:prstGeom>
        </p:spPr>
      </p:pic>
      <p:pic>
        <p:nvPicPr>
          <p:cNvPr id="14" name="Obraz 13">
            <a:extLst>
              <a:ext uri="{FF2B5EF4-FFF2-40B4-BE49-F238E27FC236}">
                <a16:creationId xmlns:a16="http://schemas.microsoft.com/office/drawing/2014/main" id="{545E76E0-1B42-4854-B8F6-976753C53BD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3961" y="2616536"/>
            <a:ext cx="742950" cy="733425"/>
          </a:xfrm>
          <a:prstGeom prst="rect">
            <a:avLst/>
          </a:prstGeom>
        </p:spPr>
      </p:pic>
      <p:sp>
        <p:nvSpPr>
          <p:cNvPr id="15" name="pole tekstowe 14">
            <a:extLst>
              <a:ext uri="{FF2B5EF4-FFF2-40B4-BE49-F238E27FC236}">
                <a16:creationId xmlns:a16="http://schemas.microsoft.com/office/drawing/2014/main" id="{828B4DF1-22F1-454B-98FE-8B14A4CC4407}"/>
              </a:ext>
            </a:extLst>
          </p:cNvPr>
          <p:cNvSpPr txBox="1"/>
          <p:nvPr/>
        </p:nvSpPr>
        <p:spPr>
          <a:xfrm>
            <a:off x="3075489" y="3503013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Crypto Web Mining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16" name="pole tekstowe 15">
            <a:extLst>
              <a:ext uri="{FF2B5EF4-FFF2-40B4-BE49-F238E27FC236}">
                <a16:creationId xmlns:a16="http://schemas.microsoft.com/office/drawing/2014/main" id="{B74C7E0D-4483-4B83-A3CC-818C7DB22271}"/>
              </a:ext>
            </a:extLst>
          </p:cNvPr>
          <p:cNvSpPr txBox="1"/>
          <p:nvPr/>
        </p:nvSpPr>
        <p:spPr>
          <a:xfrm>
            <a:off x="5196612" y="3503013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Digital Ad Fraud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17" name="pole tekstowe 16">
            <a:extLst>
              <a:ext uri="{FF2B5EF4-FFF2-40B4-BE49-F238E27FC236}">
                <a16:creationId xmlns:a16="http://schemas.microsoft.com/office/drawing/2014/main" id="{F2991DF7-A70E-4806-8249-4E276E4DCF2E}"/>
              </a:ext>
            </a:extLst>
          </p:cNvPr>
          <p:cNvSpPr txBox="1"/>
          <p:nvPr/>
        </p:nvSpPr>
        <p:spPr>
          <a:xfrm>
            <a:off x="7355834" y="3499387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Web Form Spam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18" name="pole tekstowe 17">
            <a:extLst>
              <a:ext uri="{FF2B5EF4-FFF2-40B4-BE49-F238E27FC236}">
                <a16:creationId xmlns:a16="http://schemas.microsoft.com/office/drawing/2014/main" id="{A43AF84C-C724-4D0B-86B0-02C41B2F65A7}"/>
              </a:ext>
            </a:extLst>
          </p:cNvPr>
          <p:cNvSpPr txBox="1"/>
          <p:nvPr/>
        </p:nvSpPr>
        <p:spPr>
          <a:xfrm>
            <a:off x="7355834" y="5310556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Unauthorized Access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19" name="pole tekstowe 18">
            <a:extLst>
              <a:ext uri="{FF2B5EF4-FFF2-40B4-BE49-F238E27FC236}">
                <a16:creationId xmlns:a16="http://schemas.microsoft.com/office/drawing/2014/main" id="{4C9809F5-FCD3-4E0B-AE3C-85E414A5DD75}"/>
              </a:ext>
            </a:extLst>
          </p:cNvPr>
          <p:cNvSpPr txBox="1"/>
          <p:nvPr/>
        </p:nvSpPr>
        <p:spPr>
          <a:xfrm>
            <a:off x="5271224" y="5310556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b="1" dirty="0">
                <a:solidFill>
                  <a:srgbClr val="63528E"/>
                </a:solidFill>
              </a:rPr>
              <a:t>Incorrect Analytics</a:t>
            </a:r>
            <a:endParaRPr lang="pl-PL" sz="1600" b="1" dirty="0">
              <a:solidFill>
                <a:srgbClr val="63528E"/>
              </a:solidFill>
            </a:endParaRPr>
          </a:p>
        </p:txBody>
      </p:sp>
      <p:sp>
        <p:nvSpPr>
          <p:cNvPr id="20" name="pole tekstowe 19">
            <a:extLst>
              <a:ext uri="{FF2B5EF4-FFF2-40B4-BE49-F238E27FC236}">
                <a16:creationId xmlns:a16="http://schemas.microsoft.com/office/drawing/2014/main" id="{4D919FCC-7106-4854-9C30-6D688338395D}"/>
              </a:ext>
            </a:extLst>
          </p:cNvPr>
          <p:cNvSpPr txBox="1"/>
          <p:nvPr/>
        </p:nvSpPr>
        <p:spPr>
          <a:xfrm>
            <a:off x="3065964" y="5310556"/>
            <a:ext cx="214777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1600" b="1" dirty="0" smtClean="0">
                <a:solidFill>
                  <a:srgbClr val="63528E"/>
                </a:solidFill>
              </a:rPr>
              <a:t>Content </a:t>
            </a:r>
            <a:r>
              <a:rPr lang="pl-PL" sz="1600" b="1" dirty="0" err="1" smtClean="0">
                <a:solidFill>
                  <a:srgbClr val="63528E"/>
                </a:solidFill>
              </a:rPr>
              <a:t>Scraping</a:t>
            </a:r>
            <a:endParaRPr lang="pl-PL" sz="1600" b="1" dirty="0">
              <a:solidFill>
                <a:srgbClr val="63528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11/04/2019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Tytuł 1">
            <a:extLst>
              <a:ext uri="{FF2B5EF4-FFF2-40B4-BE49-F238E27FC236}">
                <a16:creationId xmlns:a16="http://schemas.microsoft.com/office/drawing/2014/main" id="{3E8596F4-6B46-45C4-A3E4-8520DD7F20A5}"/>
              </a:ext>
            </a:extLst>
          </p:cNvPr>
          <p:cNvSpPr txBox="1">
            <a:spLocks/>
          </p:cNvSpPr>
          <p:nvPr/>
        </p:nvSpPr>
        <p:spPr>
          <a:xfrm>
            <a:off x="1090863" y="1191342"/>
            <a:ext cx="10010273" cy="115212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b="1" dirty="0">
                <a:solidFill>
                  <a:srgbClr val="63528E"/>
                </a:solidFill>
              </a:rPr>
              <a:t>Bad </a:t>
            </a:r>
            <a:r>
              <a:rPr lang="en-US" b="1" dirty="0">
                <a:solidFill>
                  <a:srgbClr val="63528E"/>
                </a:solidFill>
              </a:rPr>
              <a:t>Bots = Billion Dollar Losses</a:t>
            </a:r>
            <a:r>
              <a:rPr lang="en-US" sz="1600" b="1" dirty="0">
                <a:solidFill>
                  <a:srgbClr val="63528E"/>
                </a:solidFill>
              </a:rPr>
              <a:t> </a:t>
            </a:r>
            <a:r>
              <a:rPr lang="en-US" sz="3200" dirty="0">
                <a:solidFill>
                  <a:srgbClr val="63528E"/>
                </a:solidFill>
              </a:rPr>
              <a:t/>
            </a:r>
            <a:br>
              <a:rPr lang="en-US" sz="3200" dirty="0">
                <a:solidFill>
                  <a:srgbClr val="63528E"/>
                </a:solidFill>
              </a:rPr>
            </a:br>
            <a:endParaRPr lang="pl-PL" sz="3200" dirty="0">
              <a:solidFill>
                <a:srgbClr val="63528E"/>
              </a:solidFill>
              <a:latin typeface="+mn-lt"/>
            </a:endParaRPr>
          </a:p>
        </p:txBody>
      </p:sp>
      <p:pic>
        <p:nvPicPr>
          <p:cNvPr id="2" name="Obraz 1">
            <a:extLst>
              <a:ext uri="{FF2B5EF4-FFF2-40B4-BE49-F238E27FC236}">
                <a16:creationId xmlns:a16="http://schemas.microsoft.com/office/drawing/2014/main" id="{8532FD5F-6D35-43F2-9EF8-4836EB02654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5570" y="2132856"/>
            <a:ext cx="8591550" cy="3171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576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56FC2A2D-C647-43BB-9166-8FE324ED3B98}"/>
              </a:ext>
            </a:extLst>
          </p:cNvPr>
          <p:cNvSpPr txBox="1">
            <a:spLocks/>
          </p:cNvSpPr>
          <p:nvPr/>
        </p:nvSpPr>
        <p:spPr>
          <a:xfrm>
            <a:off x="1136002" y="1223273"/>
            <a:ext cx="7912325" cy="765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err="1">
                <a:solidFill>
                  <a:srgbClr val="63528E"/>
                </a:solidFill>
              </a:rPr>
              <a:t>Guardomic</a:t>
            </a:r>
            <a:r>
              <a:rPr lang="pl-PL" sz="2800" b="1" dirty="0">
                <a:solidFill>
                  <a:srgbClr val="63528E"/>
                </a:solidFill>
              </a:rPr>
              <a:t> – </a:t>
            </a:r>
            <a:r>
              <a:rPr lang="pl-PL" sz="2800" b="1" dirty="0" err="1">
                <a:solidFill>
                  <a:srgbClr val="63528E"/>
                </a:solidFill>
              </a:rPr>
              <a:t>Your</a:t>
            </a:r>
            <a:r>
              <a:rPr lang="pl-PL" sz="2800" b="1" dirty="0">
                <a:solidFill>
                  <a:srgbClr val="63528E"/>
                </a:solidFill>
              </a:rPr>
              <a:t> Bot </a:t>
            </a:r>
            <a:r>
              <a:rPr lang="pl-PL" sz="2800" b="1" dirty="0" err="1">
                <a:solidFill>
                  <a:srgbClr val="63528E"/>
                </a:solidFill>
              </a:rPr>
              <a:t>Mitigation</a:t>
            </a:r>
            <a:r>
              <a:rPr lang="pl-PL" sz="2800" b="1" dirty="0">
                <a:solidFill>
                  <a:srgbClr val="63528E"/>
                </a:solidFill>
              </a:rPr>
              <a:t> Engine</a:t>
            </a:r>
          </a:p>
        </p:txBody>
      </p:sp>
      <p:pic>
        <p:nvPicPr>
          <p:cNvPr id="7" name="Obraz 6" descr="Obraz zawierający sprzęt elektroniczny&#10;&#10;Opis wygenerowany przy wysokim poziomie pewności">
            <a:extLst>
              <a:ext uri="{FF2B5EF4-FFF2-40B4-BE49-F238E27FC236}">
                <a16:creationId xmlns:a16="http://schemas.microsoft.com/office/drawing/2014/main" id="{D12D8182-95A6-406A-AAF8-DAB570F99A1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56040" y="1606057"/>
            <a:ext cx="6040068" cy="4399465"/>
          </a:xfrm>
          <a:prstGeom prst="rect">
            <a:avLst/>
          </a:prstGeom>
        </p:spPr>
      </p:pic>
      <p:sp>
        <p:nvSpPr>
          <p:cNvPr id="8" name="pole tekstowe 7">
            <a:extLst>
              <a:ext uri="{FF2B5EF4-FFF2-40B4-BE49-F238E27FC236}">
                <a16:creationId xmlns:a16="http://schemas.microsoft.com/office/drawing/2014/main" id="{6390F952-A837-4D25-A5A3-2485C3747050}"/>
              </a:ext>
            </a:extLst>
          </p:cNvPr>
          <p:cNvSpPr txBox="1"/>
          <p:nvPr/>
        </p:nvSpPr>
        <p:spPr>
          <a:xfrm>
            <a:off x="1271464" y="2340019"/>
            <a:ext cx="5582093" cy="3062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4"/>
              </a:buBlip>
            </a:pPr>
            <a:r>
              <a:rPr lang="en-US" sz="2400" dirty="0">
                <a:solidFill>
                  <a:srgbClr val="63528E"/>
                </a:solidFill>
              </a:rPr>
              <a:t>simple solution</a:t>
            </a:r>
          </a:p>
          <a:p>
            <a:pPr marL="342900" indent="-342900">
              <a:spcBef>
                <a:spcPts val="600"/>
              </a:spcBef>
              <a:buBlip>
                <a:blip r:embed="rId4"/>
              </a:buBlip>
            </a:pPr>
            <a:r>
              <a:rPr lang="en-US" sz="2400" dirty="0">
                <a:solidFill>
                  <a:srgbClr val="63528E"/>
                </a:solidFill>
              </a:rPr>
              <a:t>automatic protection</a:t>
            </a:r>
          </a:p>
          <a:p>
            <a:pPr marL="342900" indent="-342900">
              <a:spcBef>
                <a:spcPts val="600"/>
              </a:spcBef>
              <a:buBlip>
                <a:blip r:embed="rId4"/>
              </a:buBlip>
            </a:pPr>
            <a:r>
              <a:rPr lang="en-US" sz="2400" dirty="0">
                <a:solidFill>
                  <a:srgbClr val="63528E"/>
                </a:solidFill>
              </a:rPr>
              <a:t>without affecting user performance</a:t>
            </a:r>
          </a:p>
          <a:p>
            <a:pPr marL="342900" indent="-342900">
              <a:spcBef>
                <a:spcPts val="600"/>
              </a:spcBef>
              <a:buBlip>
                <a:blip r:embed="rId4"/>
              </a:buBlip>
            </a:pPr>
            <a:r>
              <a:rPr lang="en-US" sz="2400" dirty="0">
                <a:solidFill>
                  <a:srgbClr val="63528E"/>
                </a:solidFill>
              </a:rPr>
              <a:t>improving the performance of the web server</a:t>
            </a:r>
          </a:p>
          <a:p>
            <a:pPr marL="342900" indent="-342900">
              <a:spcBef>
                <a:spcPts val="600"/>
              </a:spcBef>
              <a:buBlip>
                <a:blip r:embed="rId4"/>
              </a:buBlip>
            </a:pPr>
            <a:r>
              <a:rPr lang="en-US" sz="2400" dirty="0">
                <a:solidFill>
                  <a:srgbClr val="63528E"/>
                </a:solidFill>
              </a:rPr>
              <a:t>scalability</a:t>
            </a:r>
          </a:p>
          <a:p>
            <a:pPr marL="342900" indent="-342900">
              <a:spcBef>
                <a:spcPts val="600"/>
              </a:spcBef>
              <a:buBlip>
                <a:blip r:embed="rId4"/>
              </a:buBlip>
            </a:pPr>
            <a:r>
              <a:rPr lang="en-US" sz="2400" dirty="0">
                <a:solidFill>
                  <a:srgbClr val="63528E"/>
                </a:solidFill>
              </a:rPr>
              <a:t>analytics based on self-learning</a:t>
            </a:r>
          </a:p>
        </p:txBody>
      </p:sp>
    </p:spTree>
    <p:extLst>
      <p:ext uri="{BB962C8B-B14F-4D97-AF65-F5344CB8AC3E}">
        <p14:creationId xmlns:p14="http://schemas.microsoft.com/office/powerpoint/2010/main" val="8389270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033F6A-22FA-49E7-8A3C-85676DBC96D3}" type="datetime1">
              <a:rPr lang="en-GB" smtClean="0"/>
              <a:t>11/04/2019</a:t>
            </a:fld>
            <a:endParaRPr lang="en-US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17" name="Tytuł 1">
            <a:extLst>
              <a:ext uri="{FF2B5EF4-FFF2-40B4-BE49-F238E27FC236}">
                <a16:creationId xmlns:a16="http://schemas.microsoft.com/office/drawing/2014/main" id="{71BD9B55-C156-4E41-B8B3-FB5F48DEABEA}"/>
              </a:ext>
            </a:extLst>
          </p:cNvPr>
          <p:cNvSpPr txBox="1">
            <a:spLocks/>
          </p:cNvSpPr>
          <p:nvPr/>
        </p:nvSpPr>
        <p:spPr>
          <a:xfrm>
            <a:off x="2927647" y="786432"/>
            <a:ext cx="6336704" cy="674539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pl-PL" sz="2800" b="1" dirty="0">
                <a:solidFill>
                  <a:srgbClr val="63528E"/>
                </a:solidFill>
                <a:latin typeface="+mn-lt"/>
              </a:rPr>
              <a:t>A </a:t>
            </a:r>
            <a:r>
              <a:rPr lang="en-US" sz="2800" b="1" dirty="0">
                <a:solidFill>
                  <a:srgbClr val="63528E"/>
                </a:solidFill>
                <a:latin typeface="+mn-lt"/>
              </a:rPr>
              <a:t>PICTURE OF OUR SOLUTION: </a:t>
            </a:r>
            <a:r>
              <a:rPr lang="en-US" sz="2800" dirty="0">
                <a:latin typeface="+mn-lt"/>
              </a:rPr>
              <a:t/>
            </a:r>
            <a:br>
              <a:rPr lang="en-US" sz="2800" dirty="0">
                <a:latin typeface="+mn-lt"/>
              </a:rPr>
            </a:br>
            <a:endParaRPr lang="pl-PL" sz="2800" b="1" dirty="0">
              <a:solidFill>
                <a:srgbClr val="63528E"/>
              </a:solidFill>
              <a:latin typeface="+mn-lt"/>
            </a:endParaRPr>
          </a:p>
        </p:txBody>
      </p:sp>
      <p:pic>
        <p:nvPicPr>
          <p:cNvPr id="3" name="Obraz 2">
            <a:extLst>
              <a:ext uri="{FF2B5EF4-FFF2-40B4-BE49-F238E27FC236}">
                <a16:creationId xmlns:a16="http://schemas.microsoft.com/office/drawing/2014/main" id="{E01C55B5-3439-47E6-9828-9EFEAB1D01B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03512" y="1603974"/>
            <a:ext cx="9145015" cy="44675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6599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ytuł 1">
            <a:extLst>
              <a:ext uri="{FF2B5EF4-FFF2-40B4-BE49-F238E27FC236}">
                <a16:creationId xmlns:a16="http://schemas.microsoft.com/office/drawing/2014/main" id="{56FC2A2D-C647-43BB-9166-8FE324ED3B98}"/>
              </a:ext>
            </a:extLst>
          </p:cNvPr>
          <p:cNvSpPr txBox="1">
            <a:spLocks/>
          </p:cNvSpPr>
          <p:nvPr/>
        </p:nvSpPr>
        <p:spPr>
          <a:xfrm>
            <a:off x="1136002" y="1223273"/>
            <a:ext cx="7912325" cy="765568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pl-PL" sz="2800" b="1" dirty="0" err="1">
                <a:solidFill>
                  <a:srgbClr val="63528E"/>
                </a:solidFill>
              </a:rPr>
              <a:t>Guardomic</a:t>
            </a:r>
            <a:r>
              <a:rPr lang="pl-PL" sz="2800" b="1" dirty="0">
                <a:solidFill>
                  <a:srgbClr val="63528E"/>
                </a:solidFill>
              </a:rPr>
              <a:t> – EOSC </a:t>
            </a:r>
            <a:r>
              <a:rPr lang="pl-PL" sz="2800" b="1" dirty="0" err="1">
                <a:solidFill>
                  <a:srgbClr val="63528E"/>
                </a:solidFill>
              </a:rPr>
              <a:t>integration</a:t>
            </a:r>
            <a:endParaRPr lang="pl-PL" sz="2800" b="1" dirty="0">
              <a:solidFill>
                <a:srgbClr val="63528E"/>
              </a:solidFill>
            </a:endParaRPr>
          </a:p>
        </p:txBody>
      </p:sp>
      <p:sp>
        <p:nvSpPr>
          <p:cNvPr id="8" name="pole tekstowe 7">
            <a:extLst>
              <a:ext uri="{FF2B5EF4-FFF2-40B4-BE49-F238E27FC236}">
                <a16:creationId xmlns:a16="http://schemas.microsoft.com/office/drawing/2014/main" id="{6390F952-A837-4D25-A5A3-2485C3747050}"/>
              </a:ext>
            </a:extLst>
          </p:cNvPr>
          <p:cNvSpPr txBox="1"/>
          <p:nvPr/>
        </p:nvSpPr>
        <p:spPr>
          <a:xfrm>
            <a:off x="1271464" y="2340019"/>
            <a:ext cx="5582093" cy="17235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400" dirty="0" err="1">
                <a:solidFill>
                  <a:srgbClr val="63528E"/>
                </a:solidFill>
              </a:rPr>
              <a:t>cloud</a:t>
            </a:r>
            <a:r>
              <a:rPr lang="pl-PL" sz="2400" dirty="0">
                <a:solidFill>
                  <a:srgbClr val="63528E"/>
                </a:solidFill>
              </a:rPr>
              <a:t> </a:t>
            </a:r>
            <a:r>
              <a:rPr lang="pl-PL" sz="2400" dirty="0" err="1">
                <a:solidFill>
                  <a:srgbClr val="63528E"/>
                </a:solidFill>
              </a:rPr>
              <a:t>based</a:t>
            </a:r>
            <a:r>
              <a:rPr lang="pl-PL" sz="2400" dirty="0">
                <a:solidFill>
                  <a:srgbClr val="63528E"/>
                </a:solidFill>
              </a:rPr>
              <a:t> </a:t>
            </a:r>
            <a:r>
              <a:rPr lang="pl-PL" sz="2400" dirty="0" err="1">
                <a:solidFill>
                  <a:srgbClr val="63528E"/>
                </a:solidFill>
              </a:rPr>
              <a:t>solution</a:t>
            </a:r>
            <a:r>
              <a:rPr lang="pl-PL" sz="2400" dirty="0">
                <a:solidFill>
                  <a:srgbClr val="63528E"/>
                </a:solidFill>
              </a:rPr>
              <a:t> </a:t>
            </a:r>
            <a:r>
              <a:rPr lang="pl-PL" sz="2400" dirty="0" err="1">
                <a:solidFill>
                  <a:srgbClr val="63528E"/>
                </a:solidFill>
              </a:rPr>
              <a:t>within</a:t>
            </a:r>
            <a:r>
              <a:rPr lang="pl-PL" sz="2400" dirty="0">
                <a:solidFill>
                  <a:srgbClr val="63528E"/>
                </a:solidFill>
              </a:rPr>
              <a:t> the EOSC </a:t>
            </a:r>
            <a:r>
              <a:rPr lang="pl-PL" sz="2400" dirty="0" err="1">
                <a:solidFill>
                  <a:srgbClr val="63528E"/>
                </a:solidFill>
              </a:rPr>
              <a:t>infrastructure</a:t>
            </a:r>
            <a:endParaRPr lang="pl-PL" sz="2400" dirty="0">
              <a:solidFill>
                <a:srgbClr val="63528E"/>
              </a:solidFill>
            </a:endParaRP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400" dirty="0" err="1">
                <a:solidFill>
                  <a:srgbClr val="63528E"/>
                </a:solidFill>
              </a:rPr>
              <a:t>usage</a:t>
            </a:r>
            <a:r>
              <a:rPr lang="pl-PL" sz="2400" dirty="0">
                <a:solidFill>
                  <a:srgbClr val="63528E"/>
                </a:solidFill>
              </a:rPr>
              <a:t> of EOSC </a:t>
            </a:r>
            <a:r>
              <a:rPr lang="pl-PL" sz="2400" dirty="0" err="1">
                <a:solidFill>
                  <a:srgbClr val="63528E"/>
                </a:solidFill>
              </a:rPr>
              <a:t>advanced</a:t>
            </a:r>
            <a:r>
              <a:rPr lang="pl-PL" sz="2400" dirty="0">
                <a:solidFill>
                  <a:srgbClr val="63528E"/>
                </a:solidFill>
              </a:rPr>
              <a:t> services</a:t>
            </a:r>
          </a:p>
          <a:p>
            <a:pPr marL="342900" indent="-342900">
              <a:spcBef>
                <a:spcPts val="600"/>
              </a:spcBef>
              <a:buBlip>
                <a:blip r:embed="rId3"/>
              </a:buBlip>
            </a:pPr>
            <a:r>
              <a:rPr lang="pl-PL" sz="2400" dirty="0" err="1">
                <a:solidFill>
                  <a:srgbClr val="63528E"/>
                </a:solidFill>
              </a:rPr>
              <a:t>presence</a:t>
            </a:r>
            <a:r>
              <a:rPr lang="pl-PL" sz="2400" dirty="0">
                <a:solidFill>
                  <a:srgbClr val="63528E"/>
                </a:solidFill>
              </a:rPr>
              <a:t> in EOSC </a:t>
            </a:r>
            <a:r>
              <a:rPr lang="pl-PL" sz="2400" dirty="0" err="1">
                <a:solidFill>
                  <a:srgbClr val="63528E"/>
                </a:solidFill>
              </a:rPr>
              <a:t>marketplace</a:t>
            </a:r>
            <a:endParaRPr lang="en-US" sz="2400" dirty="0">
              <a:solidFill>
                <a:srgbClr val="63528E"/>
              </a:solidFill>
            </a:endParaRPr>
          </a:p>
        </p:txBody>
      </p:sp>
      <p:pic>
        <p:nvPicPr>
          <p:cNvPr id="3" name="Obraz 2" descr="Obraz zawierający drzewo&#10;&#10;Opis wygenerowany automatycznie">
            <a:extLst>
              <a:ext uri="{FF2B5EF4-FFF2-40B4-BE49-F238E27FC236}">
                <a16:creationId xmlns:a16="http://schemas.microsoft.com/office/drawing/2014/main" id="{35E9BA83-CE7D-4992-9294-D99DD5EE797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0049" y="3068960"/>
            <a:ext cx="5678959" cy="30079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76132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</Template>
  <TotalTime>3452</TotalTime>
  <Words>1077</Words>
  <Application>Microsoft Office PowerPoint</Application>
  <PresentationFormat>Panoramiczny</PresentationFormat>
  <Paragraphs>97</Paragraphs>
  <Slides>7</Slides>
  <Notes>7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Source Sans Pro</vt:lpstr>
      <vt:lpstr>Wingdings</vt:lpstr>
      <vt:lpstr>slide_base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Michał Stopka</dc:creator>
  <cp:lastModifiedBy>AdamM</cp:lastModifiedBy>
  <cp:revision>48</cp:revision>
  <dcterms:created xsi:type="dcterms:W3CDTF">2019-02-06T08:28:58Z</dcterms:created>
  <dcterms:modified xsi:type="dcterms:W3CDTF">2019-04-11T09:43:49Z</dcterms:modified>
</cp:coreProperties>
</file>