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9"/>
  </p:notesMasterIdLst>
  <p:handoutMasterIdLst>
    <p:handoutMasterId r:id="rId10"/>
  </p:handoutMasterIdLst>
  <p:sldIdLst>
    <p:sldId id="274" r:id="rId2"/>
    <p:sldId id="275" r:id="rId3"/>
    <p:sldId id="288" r:id="rId4"/>
    <p:sldId id="284" r:id="rId5"/>
    <p:sldId id="286" r:id="rId6"/>
    <p:sldId id="291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528E"/>
    <a:srgbClr val="1C3046"/>
    <a:srgbClr val="B5892D"/>
    <a:srgbClr val="75A5D8"/>
    <a:srgbClr val="E2E4EA"/>
    <a:srgbClr val="1D2F45"/>
    <a:srgbClr val="75A4D9"/>
    <a:srgbClr val="1670C9"/>
    <a:srgbClr val="2D4E77"/>
    <a:srgbClr val="575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5088" autoAdjust="0"/>
  </p:normalViewPr>
  <p:slideViewPr>
    <p:cSldViewPr>
      <p:cViewPr varScale="1">
        <p:scale>
          <a:sx n="86" d="100"/>
          <a:sy n="86" d="100"/>
        </p:scale>
        <p:origin x="155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858CEE-81EB-44FD-96A5-EC8E9A3EEC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6C995-3150-46D5-8652-A3F1B7DFBF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DF400-AF8F-46F3-A516-4D72EE0ED80B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C63A5-05B4-48B1-8024-437B84EDEF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14F89-CD0B-4549-AE0A-5F2F1D3DA9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B65D-61F5-4600-A226-9142CB3199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96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11/04/2019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Together with </a:t>
            </a:r>
            <a:r>
              <a:rPr lang="en-US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Idego</a:t>
            </a:r>
            <a:r>
              <a:rPr lang="en-US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company and Poznan Supercomputing and Networking Center, we work as Pilot4 group within EOSC-hub project, and we created a system called </a:t>
            </a:r>
            <a:r>
              <a:rPr lang="en-US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Guardomic</a:t>
            </a:r>
            <a:r>
              <a:rPr lang="en-US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name came from the words:  guard on the micro level</a:t>
            </a:r>
            <a:r>
              <a:rPr lang="en-US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noProof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8335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err="1" smtClean="0"/>
              <a:t>Guardomic</a:t>
            </a:r>
            <a:r>
              <a:rPr lang="en-US" noProof="0" dirty="0" smtClean="0"/>
              <a:t> is a system to protect online services from botnet attacks.</a:t>
            </a:r>
            <a:r>
              <a:rPr lang="en-US" baseline="0" noProof="0" dirty="0" smtClean="0"/>
              <a:t> On this slide you can see some </a:t>
            </a:r>
            <a:r>
              <a:rPr lang="en-US" baseline="0" noProof="0" dirty="0" err="1" smtClean="0"/>
              <a:t>exmples</a:t>
            </a:r>
            <a:r>
              <a:rPr lang="en-US" baseline="0" noProof="0" dirty="0" smtClean="0"/>
              <a:t> of threats for web servers.</a:t>
            </a:r>
            <a:endParaRPr lang="en-US" noProof="0" dirty="0" smtClean="0"/>
          </a:p>
          <a:p>
            <a:pPr marL="228600" indent="-228600">
              <a:buAutoNum type="arabicPeriod"/>
            </a:pPr>
            <a:r>
              <a:rPr lang="en-US" noProof="0" dirty="0" smtClean="0"/>
              <a:t>The</a:t>
            </a:r>
            <a:r>
              <a:rPr lang="en-US" baseline="0" noProof="0" dirty="0" smtClean="0"/>
              <a:t> most common we can think of is </a:t>
            </a:r>
            <a:r>
              <a:rPr lang="en-US" b="1" baseline="0" noProof="0" dirty="0" err="1" smtClean="0"/>
              <a:t>u</a:t>
            </a:r>
            <a:r>
              <a:rPr lang="en-US" b="1" noProof="0" dirty="0" err="1" smtClean="0"/>
              <a:t>nathorized</a:t>
            </a:r>
            <a:r>
              <a:rPr lang="en-US" b="1" noProof="0" dirty="0" smtClean="0"/>
              <a:t> access</a:t>
            </a:r>
            <a:r>
              <a:rPr lang="en-US" noProof="0" dirty="0" smtClean="0"/>
              <a:t> (</a:t>
            </a:r>
            <a:r>
              <a:rPr lang="en-US" baseline="0" noProof="0" dirty="0" smtClean="0"/>
              <a:t>for example based on brute force attack).</a:t>
            </a:r>
            <a:endParaRPr lang="en-US" noProof="0" dirty="0" smtClean="0"/>
          </a:p>
          <a:p>
            <a:pPr marL="228600" indent="-228600">
              <a:buAutoNum type="arabicPeriod"/>
            </a:pPr>
            <a:r>
              <a:rPr lang="en-US" noProof="0" dirty="0" smtClean="0"/>
              <a:t>Other example is </a:t>
            </a:r>
            <a:r>
              <a:rPr lang="en-US" b="1" noProof="0" dirty="0" smtClean="0"/>
              <a:t>running unwanted code</a:t>
            </a:r>
            <a:r>
              <a:rPr lang="en-US" noProof="0" dirty="0" smtClean="0"/>
              <a:t> on web server. During last years quite popular was</a:t>
            </a:r>
            <a:r>
              <a:rPr lang="en-US" baseline="0" noProof="0" dirty="0" smtClean="0"/>
              <a:t> code for </a:t>
            </a:r>
            <a:r>
              <a:rPr lang="en-US" b="1" baseline="0" noProof="0" dirty="0" smtClean="0"/>
              <a:t>crypto web mining</a:t>
            </a:r>
            <a:r>
              <a:rPr lang="en-US" baseline="0" noProof="0" dirty="0" smtClean="0"/>
              <a:t> (like bitcoin mining)</a:t>
            </a:r>
          </a:p>
          <a:p>
            <a:pPr marL="228600" indent="-228600">
              <a:buAutoNum type="arabicPeriod"/>
            </a:pPr>
            <a:r>
              <a:rPr lang="en-US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 scraping. If you have an online store or website presenting in details price offer of your products and services including some marketing promotions, </a:t>
            </a:r>
            <a:r>
              <a:rPr lang="pl-PL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pl-PL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u="none" strike="noStrike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sure</a:t>
            </a:r>
            <a:r>
              <a:rPr lang="pl-PL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</a:t>
            </a:r>
            <a:r>
              <a:rPr lang="pl-PL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</a:t>
            </a:r>
            <a:r>
              <a:rPr lang="pl-PL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</a:t>
            </a:r>
            <a:r>
              <a:rPr lang="pl-PL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</a:t>
            </a:r>
            <a:r>
              <a:rPr lang="en-US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protect</a:t>
            </a:r>
            <a:r>
              <a:rPr lang="pl-PL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</a:t>
            </a:r>
            <a:r>
              <a:rPr lang="pl-PL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automatic content scanning by your competitors. Using</a:t>
            </a:r>
            <a:r>
              <a:rPr lang="en-US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Guardomic</a:t>
            </a:r>
            <a:r>
              <a:rPr lang="en-US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 we can do it. </a:t>
            </a:r>
            <a:endParaRPr lang="en-US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US" baseline="0" noProof="0" dirty="0" smtClean="0"/>
              <a:t>Another problem are incorrect analytics. Traffic generated by bots makes that anal</a:t>
            </a:r>
            <a:r>
              <a:rPr lang="pl-PL" baseline="0" noProof="0" dirty="0" smtClean="0"/>
              <a:t>y</a:t>
            </a:r>
            <a:r>
              <a:rPr lang="en-US" baseline="0" noProof="0" dirty="0" smtClean="0"/>
              <a:t>t</a:t>
            </a:r>
            <a:r>
              <a:rPr lang="pl-PL" baseline="0" noProof="0" dirty="0" smtClean="0"/>
              <a:t>i</a:t>
            </a:r>
            <a:r>
              <a:rPr lang="en-US" baseline="0" noProof="0" dirty="0" err="1" smtClean="0"/>
              <a:t>cs</a:t>
            </a:r>
            <a:r>
              <a:rPr lang="en-US" baseline="0" noProof="0" dirty="0" smtClean="0"/>
              <a:t> from web server are inaccurate. </a:t>
            </a:r>
          </a:p>
          <a:p>
            <a:pPr marL="228600" indent="-228600">
              <a:buAutoNum type="arabicPeriod"/>
            </a:pPr>
            <a:r>
              <a:rPr lang="en-US" baseline="0" noProof="0" dirty="0" smtClean="0"/>
              <a:t>Last but not least – digital ad fraud. This is very big problem for companies using online advertising – they loose billion of dollars</a:t>
            </a:r>
            <a:r>
              <a:rPr lang="pl-PL" baseline="0" noProof="0" dirty="0" smtClean="0"/>
              <a:t>.</a:t>
            </a:r>
            <a:r>
              <a:rPr lang="en-US" baseline="0" noProof="0" dirty="0" smtClean="0"/>
              <a:t> (</a:t>
            </a:r>
            <a:r>
              <a:rPr lang="pl-PL" baseline="0" noProof="0" dirty="0" smtClean="0"/>
              <a:t>B</a:t>
            </a:r>
            <a:r>
              <a:rPr lang="en-US" baseline="0" noProof="0" dirty="0" err="1" smtClean="0"/>
              <a:t>ased</a:t>
            </a:r>
            <a:r>
              <a:rPr lang="en-US" baseline="0" noProof="0" dirty="0" smtClean="0"/>
              <a:t> on information from </a:t>
            </a:r>
            <a:r>
              <a:rPr lang="en-US" sz="1200" b="0" i="1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Association of National Advertisers </a:t>
            </a:r>
            <a:r>
              <a:rPr lang="en-US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1200" b="0" i="1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 Ops </a:t>
            </a:r>
            <a:r>
              <a:rPr lang="en-US" sz="1200" noProof="0" dirty="0" smtClean="0">
                <a:solidFill>
                  <a:srgbClr val="63528E"/>
                </a:solidFill>
              </a:rPr>
              <a:t>in 2016 a bot-based waste was estimated at the level of $7.2 BILLION</a:t>
            </a:r>
            <a:r>
              <a:rPr lang="en-US" sz="1200" baseline="0" noProof="0" dirty="0" smtClean="0">
                <a:solidFill>
                  <a:srgbClr val="63528E"/>
                </a:solidFill>
              </a:rPr>
              <a:t> dollars).</a:t>
            </a:r>
            <a:endParaRPr lang="en-US" baseline="0" noProof="0" dirty="0" smtClean="0"/>
          </a:p>
          <a:p>
            <a:pPr marL="228600" indent="-228600">
              <a:buAutoNum type="arabicPeriod"/>
            </a:pPr>
            <a:endParaRPr lang="en-US" noProof="0" dirty="0" smtClean="0"/>
          </a:p>
          <a:p>
            <a:r>
              <a:rPr lang="en-US" noProof="0" dirty="0" err="1" smtClean="0"/>
              <a:t>Niechciany</a:t>
            </a:r>
            <a:r>
              <a:rPr lang="en-US" noProof="0" dirty="0" smtClean="0"/>
              <a:t> </a:t>
            </a:r>
            <a:r>
              <a:rPr lang="en-US" noProof="0" dirty="0" err="1" smtClean="0"/>
              <a:t>kod</a:t>
            </a:r>
            <a:r>
              <a:rPr lang="en-US" noProof="0" dirty="0" smtClean="0"/>
              <a:t> – np. </a:t>
            </a:r>
            <a:r>
              <a:rPr lang="en-US" noProof="0" dirty="0" err="1" smtClean="0"/>
              <a:t>kopalnie</a:t>
            </a:r>
            <a:r>
              <a:rPr lang="en-US" noProof="0" dirty="0" smtClean="0"/>
              <a:t> </a:t>
            </a:r>
            <a:r>
              <a:rPr lang="en-US" noProof="0" dirty="0" err="1" smtClean="0"/>
              <a:t>kryptowalut</a:t>
            </a:r>
            <a:endParaRPr lang="en-US" noProof="0" dirty="0" smtClean="0"/>
          </a:p>
          <a:p>
            <a:r>
              <a:rPr lang="en-US" noProof="0" dirty="0" err="1" smtClean="0"/>
              <a:t>Oszustwa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reklamowe</a:t>
            </a:r>
            <a:r>
              <a:rPr lang="en-US" baseline="0" noProof="0" dirty="0" smtClean="0"/>
              <a:t> – np. </a:t>
            </a:r>
            <a:r>
              <a:rPr lang="en-US" baseline="0" noProof="0" dirty="0" err="1" smtClean="0"/>
              <a:t>opłaty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za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kliknięcia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generowane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przez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boty</a:t>
            </a:r>
            <a:endParaRPr lang="en-US" baseline="0" noProof="0" dirty="0" smtClean="0"/>
          </a:p>
          <a:p>
            <a:r>
              <a:rPr lang="en-US" baseline="0" noProof="0" dirty="0" smtClean="0"/>
              <a:t>SPAM z </a:t>
            </a:r>
            <a:r>
              <a:rPr lang="en-US" baseline="0" noProof="0" dirty="0" err="1" smtClean="0"/>
              <a:t>formularzy</a:t>
            </a:r>
            <a:r>
              <a:rPr lang="en-US" baseline="0" noProof="0" dirty="0" smtClean="0"/>
              <a:t>, </a:t>
            </a:r>
            <a:r>
              <a:rPr lang="en-US" baseline="0" noProof="0" dirty="0" err="1" smtClean="0"/>
              <a:t>który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zaśmieca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nasz</a:t>
            </a:r>
            <a:r>
              <a:rPr lang="en-US" baseline="0" noProof="0" dirty="0" smtClean="0"/>
              <a:t> serwis WWW </a:t>
            </a:r>
            <a:r>
              <a:rPr lang="en-US" baseline="0" noProof="0" dirty="0" err="1" smtClean="0"/>
              <a:t>i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wymaga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zwiększonej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pracy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administracyjnej</a:t>
            </a:r>
            <a:endParaRPr lang="en-US" baseline="0" noProof="0" dirty="0" smtClean="0"/>
          </a:p>
          <a:p>
            <a:r>
              <a:rPr lang="en-US" baseline="0" noProof="0" dirty="0" err="1" smtClean="0"/>
              <a:t>Skanowanie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treści</a:t>
            </a:r>
            <a:r>
              <a:rPr lang="en-US" baseline="0" noProof="0" dirty="0" smtClean="0"/>
              <a:t> – </a:t>
            </a:r>
            <a:r>
              <a:rPr lang="en-US" baseline="0" noProof="0" dirty="0" err="1" smtClean="0"/>
              <a:t>nie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chcemy</a:t>
            </a:r>
            <a:r>
              <a:rPr lang="en-US" baseline="0" noProof="0" dirty="0" smtClean="0"/>
              <a:t> aby </a:t>
            </a:r>
            <a:r>
              <a:rPr lang="en-US" baseline="0" noProof="0" dirty="0" err="1" smtClean="0"/>
              <a:t>konkurencja</a:t>
            </a:r>
            <a:r>
              <a:rPr lang="en-US" baseline="0" noProof="0" dirty="0" smtClean="0"/>
              <a:t> w </a:t>
            </a:r>
            <a:r>
              <a:rPr lang="en-US" baseline="0" noProof="0" dirty="0" err="1" smtClean="0"/>
              <a:t>łatwy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i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automatyczny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sposób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pozyskiwała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szczegółowe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informacje</a:t>
            </a:r>
            <a:r>
              <a:rPr lang="en-US" baseline="0" noProof="0" dirty="0" smtClean="0"/>
              <a:t> o </a:t>
            </a:r>
            <a:r>
              <a:rPr lang="en-US" baseline="0" noProof="0" dirty="0" err="1" smtClean="0"/>
              <a:t>naszej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ofercie</a:t>
            </a:r>
            <a:r>
              <a:rPr lang="en-US" baseline="0" noProof="0" dirty="0" smtClean="0"/>
              <a:t>, </a:t>
            </a:r>
            <a:r>
              <a:rPr lang="en-US" baseline="0" noProof="0" dirty="0" err="1" smtClean="0"/>
              <a:t>promocjach</a:t>
            </a:r>
            <a:r>
              <a:rPr lang="en-US" baseline="0" noProof="0" dirty="0" smtClean="0"/>
              <a:t>, </a:t>
            </a:r>
            <a:r>
              <a:rPr lang="en-US" baseline="0" noProof="0" dirty="0" err="1" smtClean="0"/>
              <a:t>działaniach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marketingowych</a:t>
            </a:r>
            <a:r>
              <a:rPr lang="en-US" baseline="0" noProof="0" dirty="0" smtClean="0"/>
              <a:t> </a:t>
            </a:r>
          </a:p>
          <a:p>
            <a:r>
              <a:rPr lang="en-US" baseline="0" noProof="0" dirty="0" err="1" smtClean="0"/>
              <a:t>Nieprawdziwa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analityka</a:t>
            </a:r>
            <a:r>
              <a:rPr lang="en-US" baseline="0" noProof="0" dirty="0" smtClean="0"/>
              <a:t> – </a:t>
            </a:r>
            <a:r>
              <a:rPr lang="en-US" baseline="0" noProof="0" dirty="0" err="1" smtClean="0"/>
              <a:t>spora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część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ruchu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generowanego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na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naszej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stronie</a:t>
            </a:r>
            <a:r>
              <a:rPr lang="en-US" baseline="0" noProof="0" dirty="0" smtClean="0"/>
              <a:t> jest </a:t>
            </a:r>
            <a:r>
              <a:rPr lang="en-US" baseline="0" noProof="0" dirty="0" err="1" smtClean="0"/>
              <a:t>ruchem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generowyanym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przez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boty</a:t>
            </a:r>
            <a:r>
              <a:rPr lang="en-US" baseline="0" noProof="0" dirty="0" smtClean="0"/>
              <a:t>, co </a:t>
            </a:r>
            <a:r>
              <a:rPr lang="en-US" baseline="0" noProof="0" dirty="0" err="1" smtClean="0"/>
              <a:t>zakłóca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analityki</a:t>
            </a:r>
            <a:r>
              <a:rPr lang="en-US" baseline="0" noProof="0" dirty="0" smtClean="0"/>
              <a:t>, </a:t>
            </a:r>
            <a:r>
              <a:rPr lang="en-US" baseline="0" noProof="0" dirty="0" err="1" smtClean="0"/>
              <a:t>które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prowadzimy</a:t>
            </a:r>
            <a:r>
              <a:rPr lang="en-US" baseline="0" noProof="0" dirty="0" smtClean="0"/>
              <a:t> aby np. </a:t>
            </a:r>
            <a:r>
              <a:rPr lang="en-US" baseline="0" noProof="0" dirty="0" err="1" smtClean="0"/>
              <a:t>lepiej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dostosowywać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zawartość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naszego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serwisu</a:t>
            </a:r>
            <a:r>
              <a:rPr lang="en-US" baseline="0" noProof="0" dirty="0" smtClean="0"/>
              <a:t> WWW</a:t>
            </a:r>
          </a:p>
          <a:p>
            <a:r>
              <a:rPr lang="en-US" baseline="0" noProof="0" dirty="0" err="1" smtClean="0"/>
              <a:t>Nieautoryzowany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dostęp</a:t>
            </a:r>
            <a:r>
              <a:rPr lang="en-US" baseline="0" noProof="0" dirty="0" smtClean="0"/>
              <a:t> – np.  </a:t>
            </a:r>
            <a:r>
              <a:rPr lang="en-US" baseline="0" noProof="0" dirty="0" err="1" smtClean="0"/>
              <a:t>ataki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typu</a:t>
            </a:r>
            <a:r>
              <a:rPr lang="en-US" baseline="0" noProof="0" dirty="0" smtClean="0"/>
              <a:t> brute force</a:t>
            </a:r>
            <a:endParaRPr lang="en-US" noProof="0" dirty="0" smtClean="0"/>
          </a:p>
          <a:p>
            <a:endParaRPr lang="en-US" noProof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3834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et’s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take a </a:t>
            </a:r>
            <a:r>
              <a:rPr lang="pl-PL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short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look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the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It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shows some examples of </a:t>
            </a:r>
            <a:r>
              <a:rPr lang="pl-PL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losses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generated by bots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nly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botne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attack named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Methbot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(2016)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 able to generate a loss in video advertising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a level of $3 million a day.</a:t>
            </a:r>
            <a:endParaRPr lang="pl-P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done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By</a:t>
            </a:r>
            <a:r>
              <a:rPr lang="pl-PL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ake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audience, fake users, fake traffic, fake clicks</a:t>
            </a:r>
            <a:r>
              <a:rPr lang="pl-PL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advertisers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pay for exposure and clicks that never took place.</a:t>
            </a:r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how are ad fraudsters able to steal this amount of money considering the sophistication of online advertising technology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AdTech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)?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Fake audience, fake users, fake traffic, fake clicks and fake installs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it all boils down to the same  goal: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advertisers are made to pay for exposure and clicks that never took place.</a:t>
            </a:r>
            <a:endParaRPr lang="pl-PL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https://clearcode.cc/blog/rtb-online-advertising-fraud/  </a:t>
            </a:r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0849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Guardomi</a:t>
            </a:r>
            <a:r>
              <a:rPr lang="pl-PL" dirty="0" smtClean="0"/>
              <a:t> c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very</a:t>
            </a:r>
            <a:r>
              <a:rPr lang="pl-PL" dirty="0" smtClean="0"/>
              <a:t> </a:t>
            </a:r>
            <a:r>
              <a:rPr lang="pl-PL" dirty="0" err="1" smtClean="0"/>
              <a:t>simple</a:t>
            </a:r>
            <a:r>
              <a:rPr lang="pl-PL" dirty="0" smtClean="0"/>
              <a:t> </a:t>
            </a:r>
            <a:r>
              <a:rPr lang="pl-PL" dirty="0" err="1" smtClean="0"/>
              <a:t>solution</a:t>
            </a:r>
            <a:r>
              <a:rPr lang="pl-PL" dirty="0" smtClean="0"/>
              <a:t> to </a:t>
            </a:r>
            <a:r>
              <a:rPr lang="pl-PL" dirty="0" err="1" smtClean="0"/>
              <a:t>use</a:t>
            </a:r>
            <a:r>
              <a:rPr lang="pl-PL" dirty="0" smtClean="0"/>
              <a:t>. It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enough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a </a:t>
            </a:r>
            <a:r>
              <a:rPr lang="pl-PL" dirty="0" err="1" smtClean="0"/>
              <a:t>domain</a:t>
            </a:r>
            <a:r>
              <a:rPr lang="pl-PL" dirty="0" smtClean="0"/>
              <a:t> </a:t>
            </a:r>
            <a:r>
              <a:rPr lang="pl-PL" dirty="0" err="1" smtClean="0"/>
              <a:t>name</a:t>
            </a:r>
            <a:r>
              <a:rPr lang="pl-PL" dirty="0" smtClean="0"/>
              <a:t> to be </a:t>
            </a:r>
            <a:r>
              <a:rPr lang="pl-PL" dirty="0" err="1" smtClean="0"/>
              <a:t>protected</a:t>
            </a:r>
            <a:r>
              <a:rPr lang="pl-PL" baseline="0" dirty="0" smtClean="0"/>
              <a:t> and the </a:t>
            </a:r>
            <a:r>
              <a:rPr lang="pl-PL" baseline="0" dirty="0" err="1" smtClean="0"/>
              <a:t>owner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domain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has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redirect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traffic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this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domain</a:t>
            </a:r>
            <a:r>
              <a:rPr lang="pl-PL" baseline="0" dirty="0" smtClean="0"/>
              <a:t> by </a:t>
            </a:r>
            <a:r>
              <a:rPr lang="pl-PL" baseline="0" dirty="0" err="1" smtClean="0"/>
              <a:t>changing</a:t>
            </a:r>
            <a:r>
              <a:rPr lang="pl-PL" baseline="0" dirty="0" smtClean="0"/>
              <a:t> DNS </a:t>
            </a:r>
            <a:r>
              <a:rPr lang="pl-PL" baseline="0" dirty="0" err="1" smtClean="0"/>
              <a:t>settings</a:t>
            </a:r>
            <a:r>
              <a:rPr lang="pl-PL" baseline="0" dirty="0" smtClean="0"/>
              <a:t>.</a:t>
            </a:r>
            <a:endParaRPr lang="pl-PL" dirty="0" smtClean="0"/>
          </a:p>
          <a:p>
            <a:r>
              <a:rPr lang="pl-PL" dirty="0" smtClean="0"/>
              <a:t>In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such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simple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way</a:t>
            </a:r>
            <a:r>
              <a:rPr lang="pl-PL" baseline="0" dirty="0" smtClean="0"/>
              <a:t> we </a:t>
            </a:r>
            <a:r>
              <a:rPr lang="pl-PL" baseline="0" dirty="0" err="1" smtClean="0"/>
              <a:t>can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have</a:t>
            </a:r>
            <a:r>
              <a:rPr lang="pl-PL" baseline="0" dirty="0" smtClean="0"/>
              <a:t> automatic </a:t>
            </a:r>
            <a:r>
              <a:rPr lang="pl-PL" baseline="0" dirty="0" err="1" smtClean="0"/>
              <a:t>protecion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without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affecting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user</a:t>
            </a:r>
            <a:r>
              <a:rPr lang="pl-PL" baseline="0" dirty="0" smtClean="0"/>
              <a:t> performance.</a:t>
            </a:r>
          </a:p>
          <a:p>
            <a:r>
              <a:rPr lang="pl-PL" baseline="0" dirty="0" smtClean="0"/>
              <a:t>By </a:t>
            </a:r>
            <a:r>
              <a:rPr lang="pl-PL" baseline="0" dirty="0" err="1" smtClean="0"/>
              <a:t>reducing</a:t>
            </a:r>
            <a:r>
              <a:rPr lang="pl-PL" baseline="0" dirty="0" smtClean="0"/>
              <a:t> the </a:t>
            </a:r>
            <a:r>
              <a:rPr lang="pl-PL" baseline="0" dirty="0" err="1" smtClean="0"/>
              <a:t>amount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traffic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which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reaches</a:t>
            </a:r>
            <a:r>
              <a:rPr lang="pl-PL" baseline="0" dirty="0" smtClean="0"/>
              <a:t> to the </a:t>
            </a:r>
            <a:r>
              <a:rPr lang="pl-PL" baseline="0" dirty="0" err="1" smtClean="0"/>
              <a:t>protected</a:t>
            </a:r>
            <a:r>
              <a:rPr lang="pl-PL" baseline="0" dirty="0" smtClean="0"/>
              <a:t> web </a:t>
            </a:r>
            <a:r>
              <a:rPr lang="pl-PL" baseline="0" dirty="0" err="1" smtClean="0"/>
              <a:t>server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improves</a:t>
            </a:r>
            <a:r>
              <a:rPr lang="pl-PL" baseline="0" dirty="0" smtClean="0"/>
              <a:t> the performance of </a:t>
            </a:r>
            <a:r>
              <a:rPr lang="pl-PL" baseline="0" dirty="0" err="1" smtClean="0"/>
              <a:t>this</a:t>
            </a:r>
            <a:r>
              <a:rPr lang="pl-PL" baseline="0" dirty="0" smtClean="0"/>
              <a:t> web </a:t>
            </a:r>
            <a:r>
              <a:rPr lang="pl-PL" baseline="0" dirty="0" err="1" smtClean="0"/>
              <a:t>server</a:t>
            </a:r>
            <a:r>
              <a:rPr lang="pl-PL" baseline="0" dirty="0" smtClean="0"/>
              <a:t>.</a:t>
            </a:r>
            <a:r>
              <a:rPr lang="pl-PL" dirty="0" smtClean="0"/>
              <a:t> </a:t>
            </a:r>
          </a:p>
          <a:p>
            <a:r>
              <a:rPr lang="pl-PL" dirty="0" smtClean="0"/>
              <a:t>System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designed</a:t>
            </a:r>
            <a:r>
              <a:rPr lang="pl-PL" dirty="0" smtClean="0"/>
              <a:t> to be </a:t>
            </a:r>
            <a:r>
              <a:rPr lang="pl-PL" dirty="0" err="1" smtClean="0"/>
              <a:t>able</a:t>
            </a:r>
            <a:r>
              <a:rPr lang="pl-PL" dirty="0" smtClean="0"/>
              <a:t> to </a:t>
            </a:r>
            <a:r>
              <a:rPr lang="pl-PL" dirty="0" err="1" smtClean="0"/>
              <a:t>lineary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scale-up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when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will</a:t>
            </a:r>
            <a:r>
              <a:rPr lang="pl-PL" baseline="0" dirty="0" smtClean="0"/>
              <a:t> be </a:t>
            </a:r>
            <a:r>
              <a:rPr lang="pl-PL" baseline="0" dirty="0" err="1" smtClean="0"/>
              <a:t>more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traffic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analyse</a:t>
            </a:r>
            <a:r>
              <a:rPr lang="pl-PL" baseline="0" dirty="0" smtClean="0"/>
              <a:t>.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Przykładowe funkcje</a:t>
            </a:r>
            <a:r>
              <a:rPr lang="pl-PL" baseline="0" dirty="0" smtClean="0"/>
              <a:t> ochrony:</a:t>
            </a:r>
          </a:p>
          <a:p>
            <a:pPr marL="0" indent="0">
              <a:buFontTx/>
              <a:buNone/>
            </a:pPr>
            <a:r>
              <a:rPr lang="pl-PL" baseline="0" dirty="0" smtClean="0"/>
              <a:t>- Blokowanie po adresie IP lub całych podsieci lub z poszczególnych krajów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Zliczanie żądań z pojedynczych adresów IP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Wykrywanie i blokowanie rozwiązań typu koparki </a:t>
            </a:r>
            <a:r>
              <a:rPr lang="pl-PL" baseline="0" dirty="0" err="1" smtClean="0"/>
              <a:t>kryptowalut</a:t>
            </a:r>
            <a:endParaRPr lang="pl-PL" baseline="0" dirty="0" smtClean="0"/>
          </a:p>
          <a:p>
            <a:pPr marL="171450" indent="-171450">
              <a:buFontTx/>
              <a:buChar char="-"/>
            </a:pPr>
            <a:r>
              <a:rPr lang="pl-PL" baseline="0" dirty="0" smtClean="0"/>
              <a:t>Wykrywanie i blokowanie ruchu z sieci TOR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Blokowanie ruchu z list RBL (Real-</a:t>
            </a:r>
            <a:r>
              <a:rPr lang="pl-PL" baseline="0" dirty="0" err="1" smtClean="0"/>
              <a:t>time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Blackhole</a:t>
            </a:r>
            <a:r>
              <a:rPr lang="pl-PL" baseline="0" dirty="0" smtClean="0"/>
              <a:t> list)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- blokowanie ataków </a:t>
            </a:r>
            <a:r>
              <a:rPr lang="pl-PL" baseline="0" dirty="0" err="1" smtClean="0"/>
              <a:t>brute-force</a:t>
            </a:r>
            <a:endParaRPr lang="pl-PL" baseline="0" dirty="0" smtClean="0"/>
          </a:p>
          <a:p>
            <a:pPr marL="171450" indent="-171450">
              <a:buFontTx/>
              <a:buChar char="-"/>
            </a:pPr>
            <a:r>
              <a:rPr lang="pl-PL" baseline="0" dirty="0" smtClean="0"/>
              <a:t>Wykrywanie ruchu z sieci </a:t>
            </a:r>
            <a:r>
              <a:rPr lang="pl-PL" baseline="0" dirty="0" err="1" smtClean="0"/>
              <a:t>proxy</a:t>
            </a:r>
            <a:r>
              <a:rPr lang="pl-PL" baseline="0" dirty="0" smtClean="0"/>
              <a:t> (bazując na liście Proxy Server List)</a:t>
            </a:r>
          </a:p>
          <a:p>
            <a:r>
              <a:rPr lang="pl-PL" baseline="0" dirty="0" smtClean="0"/>
              <a:t>- Blokowanie określonych metod żądań (np.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Blocking HEAD requests, allowing only GET and POST on certain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pages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pl-PL" dirty="0" smtClean="0"/>
              <a:t>Blokowanie ruchu próbującego zlokalizować wrażliwe</a:t>
            </a:r>
            <a:r>
              <a:rPr lang="pl-PL" baseline="0" dirty="0" smtClean="0"/>
              <a:t> adresy URL, które dla danej domeny nie istnieją  (np.  /admin, /</a:t>
            </a:r>
            <a:r>
              <a:rPr lang="pl-PL" baseline="0" dirty="0" err="1" smtClean="0"/>
              <a:t>wpadmin</a:t>
            </a:r>
            <a:r>
              <a:rPr lang="pl-PL" baseline="0" dirty="0" smtClean="0"/>
              <a:t>, /</a:t>
            </a:r>
            <a:r>
              <a:rPr lang="pl-PL" baseline="0" dirty="0" err="1" smtClean="0"/>
              <a:t>phpmyadmin</a:t>
            </a:r>
            <a:r>
              <a:rPr lang="pl-PL" baseline="0" dirty="0" smtClean="0"/>
              <a:t> itp.)</a:t>
            </a:r>
          </a:p>
          <a:p>
            <a:pPr marL="171450" indent="-171450">
              <a:buFontTx/>
              <a:buChar char="-"/>
            </a:pPr>
            <a:r>
              <a:rPr lang="pl-PL" dirty="0" smtClean="0"/>
              <a:t>Blokowanie prób pobrania pełnej treści np. z wykorzystaniem </a:t>
            </a:r>
            <a:r>
              <a:rPr lang="pl-PL" dirty="0" err="1" smtClean="0"/>
              <a:t>PhantomJS</a:t>
            </a:r>
            <a:endParaRPr lang="pl-PL" dirty="0" smtClean="0"/>
          </a:p>
          <a:p>
            <a:pPr marL="171450" indent="-171450">
              <a:buFontTx/>
              <a:buChar char="-"/>
            </a:pPr>
            <a:r>
              <a:rPr lang="pl-PL" dirty="0" smtClean="0"/>
              <a:t>Wykrywanie ruchów z centrów hostingowych – większe</a:t>
            </a:r>
            <a:r>
              <a:rPr lang="pl-PL" baseline="0" dirty="0" smtClean="0"/>
              <a:t> prawdopodobieństwo ruchu </a:t>
            </a:r>
            <a:r>
              <a:rPr lang="pl-PL" baseline="0" dirty="0" err="1" smtClean="0"/>
              <a:t>botowego</a:t>
            </a:r>
            <a:r>
              <a:rPr lang="pl-PL" baseline="0" dirty="0" smtClean="0"/>
              <a:t> lub typu </a:t>
            </a:r>
            <a:r>
              <a:rPr lang="pl-PL" baseline="0" dirty="0" err="1" smtClean="0"/>
              <a:t>adware</a:t>
            </a:r>
            <a:endParaRPr lang="pl-PL" baseline="0" dirty="0" smtClean="0"/>
          </a:p>
          <a:p>
            <a:pPr marL="171450" indent="-171450">
              <a:buFontTx/>
              <a:buChar char="-"/>
            </a:pPr>
            <a:r>
              <a:rPr lang="pl-PL" baseline="0" dirty="0" smtClean="0"/>
              <a:t>Spowalnianie lub ograniczanie ruchu, który został zaklasyfikowany jako podejrzany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Blokowanie ruchu, który przekracza określoną liczbę żądań na minutę lub sesję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Blokowanie ruchu z innych aplikacji niż przeglądarki</a:t>
            </a:r>
          </a:p>
          <a:p>
            <a:pPr marL="171450" indent="-171450">
              <a:buFontTx/>
              <a:buChar char="-"/>
            </a:pPr>
            <a:endParaRPr lang="pl-PL" dirty="0" smtClean="0"/>
          </a:p>
          <a:p>
            <a:r>
              <a:rPr lang="pl-PL" dirty="0" smtClean="0"/>
              <a:t>Raporty prezentujące szczegóły ruchu związanego z naszym serwisem WWW, dostępne w łatwy i przejrzysty sposób, zarówno w formie tabelarycznej umożliwiającej</a:t>
            </a:r>
            <a:r>
              <a:rPr lang="pl-PL" baseline="0" dirty="0" smtClean="0"/>
              <a:t> szczegółowe przeglądanie jak i w formie zbiorczych wykresów.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7375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noProof="0" dirty="0" smtClean="0">
                <a:solidFill>
                  <a:srgbClr val="63528E"/>
                </a:solidFill>
              </a:rPr>
              <a:t>The system</a:t>
            </a:r>
            <a:r>
              <a:rPr lang="en-US" sz="1200" b="0" baseline="0" noProof="0" dirty="0" smtClean="0">
                <a:solidFill>
                  <a:srgbClr val="63528E"/>
                </a:solidFill>
              </a:rPr>
              <a:t> works like a proxy between web server and the user connecting from Internet. When user connects to domain (some web site) protected by </a:t>
            </a:r>
            <a:r>
              <a:rPr lang="en-US" sz="1200" b="0" baseline="0" noProof="0" dirty="0" err="1" smtClean="0">
                <a:solidFill>
                  <a:srgbClr val="63528E"/>
                </a:solidFill>
              </a:rPr>
              <a:t>Guardomic</a:t>
            </a:r>
            <a:r>
              <a:rPr lang="en-US" sz="1200" b="0" baseline="0" noProof="0" dirty="0" smtClean="0">
                <a:solidFill>
                  <a:srgbClr val="63528E"/>
                </a:solidFill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noProof="0" dirty="0" smtClean="0">
                <a:solidFill>
                  <a:srgbClr val="63528E"/>
                </a:solidFill>
              </a:rPr>
              <a:t>all requests to that domain will flow through our </a:t>
            </a:r>
            <a:r>
              <a:rPr lang="en-US" sz="1200" b="1" noProof="0" dirty="0" smtClean="0">
                <a:solidFill>
                  <a:srgbClr val="63528E"/>
                </a:solidFill>
              </a:rPr>
              <a:t>Gateway</a:t>
            </a:r>
            <a:r>
              <a:rPr lang="en-US" sz="1200" noProof="0" dirty="0" smtClean="0">
                <a:solidFill>
                  <a:srgbClr val="63528E"/>
                </a:solidFill>
              </a:rPr>
              <a:t>, which</a:t>
            </a:r>
            <a:r>
              <a:rPr lang="en-US" sz="1200" baseline="0" noProof="0" dirty="0" smtClean="0">
                <a:solidFill>
                  <a:srgbClr val="63528E"/>
                </a:solidFill>
              </a:rPr>
              <a:t> will block or allow this requests to the target web server.</a:t>
            </a:r>
            <a:endParaRPr lang="en-US" sz="1200" noProof="0" dirty="0" smtClean="0">
              <a:solidFill>
                <a:srgbClr val="63528E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 err="1" smtClean="0">
                <a:solidFill>
                  <a:srgbClr val="63528E"/>
                </a:solidFill>
              </a:rPr>
              <a:t>Guardomic</a:t>
            </a:r>
            <a:r>
              <a:rPr lang="en-US" sz="1200" b="1" noProof="0" dirty="0" smtClean="0">
                <a:solidFill>
                  <a:srgbClr val="63528E"/>
                </a:solidFill>
              </a:rPr>
              <a:t> API </a:t>
            </a:r>
            <a:r>
              <a:rPr lang="en-US" sz="1200" b="0" noProof="0" dirty="0" smtClean="0">
                <a:solidFill>
                  <a:srgbClr val="63528E"/>
                </a:solidFill>
              </a:rPr>
              <a:t>is the main module with engine</a:t>
            </a:r>
            <a:r>
              <a:rPr lang="en-US" sz="1200" noProof="0" dirty="0" smtClean="0">
                <a:solidFill>
                  <a:srgbClr val="63528E"/>
                </a:solidFill>
              </a:rPr>
              <a:t> to correctly determine whether a certain request should be filtered or not.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 smtClean="0">
                <a:solidFill>
                  <a:srgbClr val="63528E"/>
                </a:solidFill>
              </a:rPr>
              <a:t>Statistics</a:t>
            </a:r>
            <a:r>
              <a:rPr lang="en-US" sz="1200" noProof="0" dirty="0" smtClean="0">
                <a:solidFill>
                  <a:srgbClr val="63528E"/>
                </a:solidFill>
              </a:rPr>
              <a:t> module gather all information about traffic,</a:t>
            </a:r>
            <a:r>
              <a:rPr lang="en-US" sz="1200" baseline="0" noProof="0" dirty="0" smtClean="0">
                <a:solidFill>
                  <a:srgbClr val="63528E"/>
                </a:solidFill>
              </a:rPr>
              <a:t> and</a:t>
            </a:r>
            <a:r>
              <a:rPr lang="en-US" sz="1200" noProof="0" dirty="0" smtClean="0">
                <a:solidFill>
                  <a:srgbClr val="63528E"/>
                </a:solidFill>
              </a:rPr>
              <a:t> taken</a:t>
            </a:r>
            <a:r>
              <a:rPr lang="en-US" sz="1200" baseline="0" noProof="0" dirty="0" smtClean="0">
                <a:solidFill>
                  <a:srgbClr val="63528E"/>
                </a:solidFill>
              </a:rPr>
              <a:t> </a:t>
            </a:r>
            <a:r>
              <a:rPr lang="en-US" sz="1200" noProof="0" dirty="0" smtClean="0">
                <a:solidFill>
                  <a:srgbClr val="63528E"/>
                </a:solidFill>
              </a:rPr>
              <a:t>actions.</a:t>
            </a:r>
            <a:r>
              <a:rPr lang="pl-PL" sz="1200" noProof="0" dirty="0" smtClean="0">
                <a:solidFill>
                  <a:srgbClr val="63528E"/>
                </a:solidFill>
              </a:rPr>
              <a:t> </a:t>
            </a:r>
            <a:r>
              <a:rPr lang="pl-PL" sz="1200" noProof="0" dirty="0" err="1" smtClean="0">
                <a:solidFill>
                  <a:srgbClr val="63528E"/>
                </a:solidFill>
              </a:rPr>
              <a:t>Allow</a:t>
            </a:r>
            <a:r>
              <a:rPr lang="pl-PL" sz="1200" noProof="0" dirty="0" smtClean="0">
                <a:solidFill>
                  <a:srgbClr val="63528E"/>
                </a:solidFill>
              </a:rPr>
              <a:t> to </a:t>
            </a:r>
            <a:r>
              <a:rPr lang="pl-PL" sz="1200" noProof="0" dirty="0" err="1" smtClean="0">
                <a:solidFill>
                  <a:srgbClr val="63528E"/>
                </a:solidFill>
              </a:rPr>
              <a:t>implement</a:t>
            </a:r>
            <a:r>
              <a:rPr lang="pl-PL" sz="1200" noProof="0" dirty="0" smtClean="0">
                <a:solidFill>
                  <a:srgbClr val="63528E"/>
                </a:solidFill>
              </a:rPr>
              <a:t> </a:t>
            </a:r>
            <a:r>
              <a:rPr lang="pl-PL" sz="1200" noProof="0" dirty="0" err="1" smtClean="0">
                <a:solidFill>
                  <a:srgbClr val="63528E"/>
                </a:solidFill>
              </a:rPr>
              <a:t>self</a:t>
            </a:r>
            <a:r>
              <a:rPr lang="pl-PL" sz="1200" noProof="0" dirty="0" smtClean="0">
                <a:solidFill>
                  <a:srgbClr val="63528E"/>
                </a:solidFill>
              </a:rPr>
              <a:t>-learning </a:t>
            </a:r>
            <a:r>
              <a:rPr lang="pl-PL" sz="1200" noProof="0" dirty="0" err="1" smtClean="0">
                <a:solidFill>
                  <a:srgbClr val="63528E"/>
                </a:solidFill>
              </a:rPr>
              <a:t>functionality</a:t>
            </a:r>
            <a:r>
              <a:rPr lang="pl-PL" sz="1200" noProof="0" dirty="0" smtClean="0">
                <a:solidFill>
                  <a:srgbClr val="63528E"/>
                </a:solidFill>
              </a:rPr>
              <a:t>.</a:t>
            </a:r>
            <a:endParaRPr lang="en-US" sz="1200" noProof="0" dirty="0" smtClean="0">
              <a:solidFill>
                <a:srgbClr val="63528E"/>
              </a:solidFill>
            </a:endParaRPr>
          </a:p>
          <a:p>
            <a:pPr marL="0" lvl="0" indent="0">
              <a:buNone/>
            </a:pPr>
            <a:r>
              <a:rPr lang="en-US" sz="1200" b="1" noProof="0" dirty="0" err="1" smtClean="0">
                <a:solidFill>
                  <a:srgbClr val="63528E"/>
                </a:solidFill>
              </a:rPr>
              <a:t>Guardomic</a:t>
            </a:r>
            <a:r>
              <a:rPr lang="en-US" sz="1200" b="1" noProof="0" dirty="0" smtClean="0">
                <a:solidFill>
                  <a:srgbClr val="63528E"/>
                </a:solidFill>
              </a:rPr>
              <a:t> Web</a:t>
            </a:r>
            <a:r>
              <a:rPr lang="en-US" sz="1200" noProof="0" dirty="0" smtClean="0">
                <a:solidFill>
                  <a:srgbClr val="63528E"/>
                </a:solidFill>
              </a:rPr>
              <a:t> is</a:t>
            </a:r>
            <a:r>
              <a:rPr lang="en-US" sz="1200" baseline="0" noProof="0" dirty="0" smtClean="0">
                <a:solidFill>
                  <a:srgbClr val="63528E"/>
                </a:solidFill>
              </a:rPr>
              <a:t> the</a:t>
            </a:r>
            <a:r>
              <a:rPr lang="en-US" sz="1200" noProof="0" dirty="0" smtClean="0">
                <a:solidFill>
                  <a:srgbClr val="63528E"/>
                </a:solidFill>
              </a:rPr>
              <a:t> main dashboard – a place where you log in to manage</a:t>
            </a:r>
            <a:r>
              <a:rPr lang="pl-PL" sz="1200" baseline="0" noProof="0" dirty="0" smtClean="0">
                <a:solidFill>
                  <a:srgbClr val="63528E"/>
                </a:solidFill>
              </a:rPr>
              <a:t> </a:t>
            </a:r>
            <a:r>
              <a:rPr lang="pl-PL" sz="1200" baseline="0" noProof="0" dirty="0" err="1" smtClean="0">
                <a:solidFill>
                  <a:srgbClr val="63528E"/>
                </a:solidFill>
              </a:rPr>
              <a:t>protected</a:t>
            </a:r>
            <a:r>
              <a:rPr lang="en-US" sz="1200" noProof="0" dirty="0" smtClean="0">
                <a:solidFill>
                  <a:srgbClr val="63528E"/>
                </a:solidFill>
              </a:rPr>
              <a:t> domains, change your settings and watch the statistics. You can</a:t>
            </a:r>
            <a:r>
              <a:rPr lang="en-US" sz="1200" baseline="0" noProof="0" dirty="0" smtClean="0">
                <a:solidFill>
                  <a:srgbClr val="63528E"/>
                </a:solidFill>
              </a:rPr>
              <a:t> use monitoring mode, pre-defined templates or manually switch on/off some protection functionalities</a:t>
            </a:r>
            <a:r>
              <a:rPr lang="pl-PL" sz="1200" baseline="0" noProof="0" dirty="0" smtClean="0">
                <a:solidFill>
                  <a:srgbClr val="63528E"/>
                </a:solidFill>
              </a:rPr>
              <a:t>, </a:t>
            </a:r>
            <a:r>
              <a:rPr lang="pl-PL" sz="1200" baseline="0" noProof="0" dirty="0" err="1" smtClean="0">
                <a:solidFill>
                  <a:srgbClr val="63528E"/>
                </a:solidFill>
              </a:rPr>
              <a:t>define</a:t>
            </a:r>
            <a:r>
              <a:rPr lang="en-US" sz="1200" baseline="0" noProof="0" dirty="0" smtClean="0">
                <a:solidFill>
                  <a:srgbClr val="63528E"/>
                </a:solidFill>
              </a:rPr>
              <a:t> white/black lists.</a:t>
            </a:r>
            <a:endParaRPr lang="en-US" sz="1200" noProof="0" dirty="0" smtClean="0">
              <a:solidFill>
                <a:srgbClr val="63528E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pl-PL" dirty="0" smtClean="0">
              <a:solidFill>
                <a:srgbClr val="63528E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719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It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cloud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based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solution</a:t>
            </a:r>
            <a:r>
              <a:rPr lang="pl-PL" baseline="0" dirty="0" smtClean="0"/>
              <a:t> on INDIGO Data </a:t>
            </a:r>
            <a:r>
              <a:rPr lang="pl-PL" baseline="0" dirty="0" err="1" smtClean="0"/>
              <a:t>Cloud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offered</a:t>
            </a:r>
            <a:r>
              <a:rPr lang="pl-PL" baseline="0" dirty="0" smtClean="0"/>
              <a:t> as SaaS. For </a:t>
            </a:r>
            <a:r>
              <a:rPr lang="pl-PL" baseline="0" dirty="0" err="1" smtClean="0"/>
              <a:t>scalability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designed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use</a:t>
            </a:r>
            <a:r>
              <a:rPr lang="pl-PL" baseline="0" dirty="0" smtClean="0"/>
              <a:t> automation and </a:t>
            </a:r>
            <a:r>
              <a:rPr lang="pl-PL" baseline="0" dirty="0" err="1" smtClean="0"/>
              <a:t>orchestratin</a:t>
            </a:r>
            <a:r>
              <a:rPr lang="pl-PL" baseline="0" dirty="0" smtClean="0"/>
              <a:t> services of EOSC </a:t>
            </a:r>
            <a:r>
              <a:rPr lang="pl-PL" baseline="0" dirty="0" err="1" smtClean="0"/>
              <a:t>infrastructure</a:t>
            </a:r>
            <a:r>
              <a:rPr lang="pl-PL" baseline="0" dirty="0" smtClean="0"/>
              <a:t>.</a:t>
            </a:r>
          </a:p>
          <a:p>
            <a:r>
              <a:rPr lang="pl-PL" baseline="0" dirty="0" smtClean="0"/>
              <a:t>It </a:t>
            </a:r>
            <a:r>
              <a:rPr lang="pl-PL" baseline="0" dirty="0" err="1" smtClean="0"/>
              <a:t>will</a:t>
            </a:r>
            <a:r>
              <a:rPr lang="pl-PL" baseline="0" dirty="0" smtClean="0"/>
              <a:t> be </a:t>
            </a:r>
            <a:r>
              <a:rPr lang="pl-PL" baseline="0" dirty="0" err="1" smtClean="0"/>
              <a:t>also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offered</a:t>
            </a:r>
            <a:r>
              <a:rPr lang="pl-PL" baseline="0" dirty="0" smtClean="0"/>
              <a:t> by EOSC </a:t>
            </a:r>
            <a:r>
              <a:rPr lang="pl-PL" baseline="0" dirty="0" err="1" smtClean="0"/>
              <a:t>marketplace</a:t>
            </a:r>
            <a:r>
              <a:rPr lang="pl-PL" baseline="0" dirty="0" smtClean="0"/>
              <a:t>.</a:t>
            </a:r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134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have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any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questions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would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like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get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more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information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about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Guardomic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please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visit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</a:t>
            </a:r>
            <a:r>
              <a:rPr lang="pl-PL" baseline="0" dirty="0" smtClean="0"/>
              <a:t> at </a:t>
            </a:r>
            <a:r>
              <a:rPr lang="pl-PL" baseline="0" dirty="0" err="1" smtClean="0"/>
              <a:t>our</a:t>
            </a:r>
            <a:r>
              <a:rPr lang="pl-PL" baseline="0" dirty="0" smtClean="0"/>
              <a:t> demo </a:t>
            </a:r>
            <a:r>
              <a:rPr lang="pl-PL" baseline="0" dirty="0" err="1" smtClean="0"/>
              <a:t>exhibition</a:t>
            </a:r>
            <a:r>
              <a:rPr lang="pl-PL" baseline="0" dirty="0" smtClean="0"/>
              <a:t> stand in the hall.</a:t>
            </a:r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1875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500" y="4877732"/>
            <a:ext cx="63604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857" y="5260744"/>
            <a:ext cx="667687" cy="633228"/>
          </a:xfrm>
          <a:prstGeom prst="rect">
            <a:avLst/>
          </a:prstGeom>
        </p:spPr>
      </p:pic>
      <p:sp>
        <p:nvSpPr>
          <p:cNvPr id="12" name="Rettangolo 11"/>
          <p:cNvSpPr/>
          <p:nvPr userDrawn="1"/>
        </p:nvSpPr>
        <p:spPr>
          <a:xfrm>
            <a:off x="1007436" y="6381328"/>
            <a:ext cx="110412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noProof="0" dirty="0"/>
              <a:t>EOSC-hub receives funding from the European Union’s Horizon 2020 research and innovation programme under grant agreement No. 777536.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3DC374C-3088-4AC9-9030-20959266C273}"/>
              </a:ext>
            </a:extLst>
          </p:cNvPr>
          <p:cNvSpPr txBox="1"/>
          <p:nvPr userDrawn="1"/>
        </p:nvSpPr>
        <p:spPr>
          <a:xfrm>
            <a:off x="1976601" y="4989075"/>
            <a:ext cx="155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4785B6D-81EF-4C62-AB07-6BE079FA42A0}"/>
              </a:ext>
            </a:extLst>
          </p:cNvPr>
          <p:cNvSpPr txBox="1"/>
          <p:nvPr userDrawn="1"/>
        </p:nvSpPr>
        <p:spPr>
          <a:xfrm>
            <a:off x="1937698" y="5375344"/>
            <a:ext cx="1624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20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20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cxnSp>
        <p:nvCxnSpPr>
          <p:cNvPr id="17" name="Connettore 1 13">
            <a:extLst>
              <a:ext uri="{FF2B5EF4-FFF2-40B4-BE49-F238E27FC236}">
                <a16:creationId xmlns:a16="http://schemas.microsoft.com/office/drawing/2014/main" id="{F69445E9-7340-45CD-BA5C-39E3176D3686}"/>
              </a:ext>
            </a:extLst>
          </p:cNvPr>
          <p:cNvCxnSpPr>
            <a:cxnSpLocks/>
          </p:cNvCxnSpPr>
          <p:nvPr userDrawn="1"/>
        </p:nvCxnSpPr>
        <p:spPr>
          <a:xfrm>
            <a:off x="1559496" y="4725144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A50D8F3A-6062-4F89-B9DC-F39963F90FF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301" y="1520793"/>
            <a:ext cx="4916162" cy="1224125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C948B22F-CB4B-4782-A3F9-C6957124353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6371133"/>
            <a:ext cx="422176" cy="2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E3F0AEEC-E8E7-4D6D-82B6-D294E5B82108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073CB5ED-ED7C-41AA-A899-98926A9D966F}" type="datetime1">
              <a:rPr lang="en-GB" smtClean="0"/>
              <a:t>11/04/2019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ttangolo 14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9" name="Rettangolo 18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0" name="Rettangolo 19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2AAEFF27-5769-49CA-8573-C39C406AF3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pic>
        <p:nvPicPr>
          <p:cNvPr id="34" name="Obraz 33" descr="Obraz zawierający niebo, tło&#10;&#10;Opis wygenerowany automatycznie">
            <a:extLst>
              <a:ext uri="{FF2B5EF4-FFF2-40B4-BE49-F238E27FC236}">
                <a16:creationId xmlns:a16="http://schemas.microsoft.com/office/drawing/2014/main" id="{04CC2BBB-78D9-4320-8514-AD5902DF715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858" y="295711"/>
            <a:ext cx="2939586" cy="4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E3F0AEEC-E8E7-4D6D-82B6-D294E5B82108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073CB5ED-ED7C-41AA-A899-98926A9D966F}" type="datetime1">
              <a:rPr lang="en-GB" smtClean="0"/>
              <a:t>11/04/2019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ttangolo 14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9" name="Rettangolo 18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0" name="Rettangolo 19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2AAEFF27-5769-49CA-8573-C39C406AF3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pic>
        <p:nvPicPr>
          <p:cNvPr id="34" name="Obraz 33" descr="Obraz zawierający niebo, tło&#10;&#10;Opis wygenerowany automatycznie">
            <a:extLst>
              <a:ext uri="{FF2B5EF4-FFF2-40B4-BE49-F238E27FC236}">
                <a16:creationId xmlns:a16="http://schemas.microsoft.com/office/drawing/2014/main" id="{04CC2BBB-78D9-4320-8514-AD5902DF715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858" y="295711"/>
            <a:ext cx="2939586" cy="404826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D1156B3A-F5B2-41A7-8D86-A961A9E2D72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1096" y="4484808"/>
            <a:ext cx="2159979" cy="1813010"/>
          </a:xfrm>
          <a:prstGeom prst="rect">
            <a:avLst/>
          </a:prstGeom>
        </p:spPr>
      </p:pic>
      <p:pic>
        <p:nvPicPr>
          <p:cNvPr id="36" name="Obraz 35" descr="Obraz zawierający obiekt, zegar, zegarek&#10;&#10;Opis wygenerowany przy bardzo wysokim poziomie pewności">
            <a:extLst>
              <a:ext uri="{FF2B5EF4-FFF2-40B4-BE49-F238E27FC236}">
                <a16:creationId xmlns:a16="http://schemas.microsoft.com/office/drawing/2014/main" id="{180A76A6-078B-46B4-89B5-492FFF2E640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085" y="35998"/>
            <a:ext cx="1579223" cy="232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15708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48E551BA-809B-467E-B7BF-CDFEA85965DB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ttangolo 17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dirty="0"/>
              <a:t>20/04/2018</a:t>
            </a:r>
            <a:endParaRPr lang="en-US" dirty="0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DC876967-883E-418D-B4C9-65119C6FA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42" name="Titolo 1">
            <a:extLst>
              <a:ext uri="{FF2B5EF4-FFF2-40B4-BE49-F238E27FC236}">
                <a16:creationId xmlns:a16="http://schemas.microsoft.com/office/drawing/2014/main" id="{AE87A924-9A41-49C3-B3AA-B18C27B82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DE633CC4-435D-416E-AA98-4662B8A85FE2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35360" y="1293223"/>
            <a:ext cx="5664629" cy="479499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/>
              <a:t>Click here to add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192012" y="1293223"/>
            <a:ext cx="5664629" cy="47949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/>
              <a:t>Click here to add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E28DAB20-03EB-4D39-A0F2-B73A96222495}" type="datetime1">
              <a:rPr lang="en-GB" smtClean="0"/>
              <a:t>11/04/2019</a:t>
            </a:fld>
            <a:endParaRPr lang="en-US" dirty="0"/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4" name="Immagine 43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194572B0-78DD-4243-9D5D-D9DAD50C2F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25" name="Titolo 1">
            <a:extLst>
              <a:ext uri="{FF2B5EF4-FFF2-40B4-BE49-F238E27FC236}">
                <a16:creationId xmlns:a16="http://schemas.microsoft.com/office/drawing/2014/main" id="{8C81318F-A6E2-4E4E-AD26-649A915042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783B677-330E-4253-B1BB-68B6A29BF2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2348" y="1449438"/>
            <a:ext cx="2645516" cy="655642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F6C7B7-1597-4762-9541-39E64CD64D0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3631913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003D9A9-DAB0-4043-9528-4822DD2D82E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2944594"/>
            <a:ext cx="5883079" cy="5057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E416F95-D136-4291-9DBD-6D01BD783D3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B4701CE1-45E5-49C0-9675-78EC85F6A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86670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6536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EF2F36-B244-4AAF-8FF9-09D26625E39C}"/>
              </a:ext>
            </a:extLst>
          </p:cNvPr>
          <p:cNvGrpSpPr/>
          <p:nvPr userDrawn="1"/>
        </p:nvGrpSpPr>
        <p:grpSpPr>
          <a:xfrm>
            <a:off x="4192277" y="4365104"/>
            <a:ext cx="3956040" cy="633228"/>
            <a:chOff x="4269008" y="5638956"/>
            <a:chExt cx="3956040" cy="633228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E9FBBCD-1A09-854C-AD37-ABFC23BF72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9008" y="5666091"/>
              <a:ext cx="630033" cy="578959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AB059FA9-527F-3047-9752-9021170989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3505" y="5638956"/>
              <a:ext cx="658903" cy="633228"/>
            </a:xfrm>
            <a:prstGeom prst="rect">
              <a:avLst/>
            </a:prstGeom>
          </p:spPr>
        </p:pic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0C463FB9-8E58-4D7E-9AEC-9058EB62CFA0}"/>
                </a:ext>
              </a:extLst>
            </p:cNvPr>
            <p:cNvSpPr txBox="1"/>
            <p:nvPr userDrawn="1"/>
          </p:nvSpPr>
          <p:spPr>
            <a:xfrm>
              <a:off x="4759216" y="5755515"/>
              <a:ext cx="1552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eosc-hub.eu</a:t>
              </a: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7C1AC704-9BA4-4C9D-8727-21E0A6C216B1}"/>
                </a:ext>
              </a:extLst>
            </p:cNvPr>
            <p:cNvSpPr txBox="1"/>
            <p:nvPr userDrawn="1"/>
          </p:nvSpPr>
          <p:spPr>
            <a:xfrm>
              <a:off x="6600056" y="5755515"/>
              <a:ext cx="16249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@</a:t>
              </a:r>
              <a:r>
                <a:rPr lang="en-GB" sz="2000" dirty="0" err="1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EOSC_eu</a:t>
              </a:r>
              <a:endPara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endParaRPr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7AAF6B84-BF74-4F8E-B824-03711F26909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17" y="1643590"/>
            <a:ext cx="1784961" cy="2231201"/>
          </a:xfrm>
          <a:prstGeom prst="rect">
            <a:avLst/>
          </a:prstGeom>
        </p:spPr>
      </p:pic>
      <p:sp>
        <p:nvSpPr>
          <p:cNvPr id="14" name="CasellaDiTesto 1">
            <a:extLst>
              <a:ext uri="{FF2B5EF4-FFF2-40B4-BE49-F238E27FC236}">
                <a16:creationId xmlns:a16="http://schemas.microsoft.com/office/drawing/2014/main" id="{B9E0F5DF-28BF-4603-9413-29E52713A802}"/>
              </a:ext>
            </a:extLst>
          </p:cNvPr>
          <p:cNvSpPr txBox="1"/>
          <p:nvPr userDrawn="1"/>
        </p:nvSpPr>
        <p:spPr>
          <a:xfrm>
            <a:off x="1116252" y="1902602"/>
            <a:ext cx="4128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Thank you</a:t>
            </a:r>
          </a:p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for your attention! </a:t>
            </a:r>
          </a:p>
        </p:txBody>
      </p:sp>
      <p:sp>
        <p:nvSpPr>
          <p:cNvPr id="15" name="CasellaDiTesto 2">
            <a:extLst>
              <a:ext uri="{FF2B5EF4-FFF2-40B4-BE49-F238E27FC236}">
                <a16:creationId xmlns:a16="http://schemas.microsoft.com/office/drawing/2014/main" id="{4D4D3755-ED45-4BF4-89D4-2BA41674BD19}"/>
              </a:ext>
            </a:extLst>
          </p:cNvPr>
          <p:cNvSpPr txBox="1"/>
          <p:nvPr userDrawn="1"/>
        </p:nvSpPr>
        <p:spPr>
          <a:xfrm>
            <a:off x="1103445" y="3145477"/>
            <a:ext cx="3888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ea typeface="Source Sans Pro" panose="020B0503030403020204" pitchFamily="34" charset="0"/>
              </a:rPr>
              <a:t>Questions</a:t>
            </a:r>
            <a:r>
              <a:rPr lang="en-GB" sz="2000" i="1" dirty="0" smtClean="0">
                <a:ea typeface="Source Sans Pro" panose="020B0503030403020204" pitchFamily="34" charset="0"/>
              </a:rPr>
              <a:t>?</a:t>
            </a:r>
            <a:endParaRPr lang="en-GB" sz="2000" i="1" dirty="0">
              <a:ea typeface="Source Sans Pro" panose="020B0503030403020204" pitchFamily="34" charset="0"/>
            </a:endParaRPr>
          </a:p>
        </p:txBody>
      </p:sp>
      <p:cxnSp>
        <p:nvCxnSpPr>
          <p:cNvPr id="17" name="Connettore 1 4">
            <a:extLst>
              <a:ext uri="{FF2B5EF4-FFF2-40B4-BE49-F238E27FC236}">
                <a16:creationId xmlns:a16="http://schemas.microsoft.com/office/drawing/2014/main" id="{8187ABF1-33F6-44C1-B88C-2672C628984B}"/>
              </a:ext>
            </a:extLst>
          </p:cNvPr>
          <p:cNvCxnSpPr/>
          <p:nvPr userDrawn="1"/>
        </p:nvCxnSpPr>
        <p:spPr>
          <a:xfrm>
            <a:off x="1199457" y="3084480"/>
            <a:ext cx="2112235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7573BB-FFBE-4128-A867-CF98847BD44E}"/>
              </a:ext>
            </a:extLst>
          </p:cNvPr>
          <p:cNvGrpSpPr/>
          <p:nvPr userDrawn="1"/>
        </p:nvGrpSpPr>
        <p:grpSpPr>
          <a:xfrm>
            <a:off x="935074" y="5956688"/>
            <a:ext cx="10470446" cy="400110"/>
            <a:chOff x="899592" y="6271590"/>
            <a:chExt cx="7705726" cy="294461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988A985-D8B4-4CF8-8BFF-2DFCB01A16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99592" y="6271590"/>
              <a:ext cx="842697" cy="294461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396475E-36DF-4F28-A93D-81A651F090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813045" y="6349354"/>
              <a:ext cx="6792273" cy="216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3" r:id="rId3"/>
    <p:sldLayoutId id="2147483704" r:id="rId4"/>
    <p:sldLayoutId id="2147483709" r:id="rId5"/>
    <p:sldLayoutId id="2147483712" r:id="rId6"/>
    <p:sldLayoutId id="2147483711" r:id="rId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am.majewski@komanord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uardomic.eu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5888FF4-7091-F547-BED3-1E8B9F928902}"/>
              </a:ext>
            </a:extLst>
          </p:cNvPr>
          <p:cNvSpPr txBox="1">
            <a:spLocks/>
          </p:cNvSpPr>
          <p:nvPr/>
        </p:nvSpPr>
        <p:spPr>
          <a:xfrm>
            <a:off x="1343472" y="3011566"/>
            <a:ext cx="9793088" cy="576065"/>
          </a:xfrm>
          <a:prstGeom prst="rect">
            <a:avLst/>
          </a:prstGeom>
        </p:spPr>
        <p:txBody>
          <a:bodyPr vert="horz">
            <a:scene3d>
              <a:camera prst="orthographicFront"/>
              <a:lightRig rig="threePt" dir="t"/>
            </a:scene3d>
            <a:sp3d contourW="12700">
              <a:contourClr>
                <a:srgbClr val="1C3046"/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pl-PL" sz="3600" dirty="0" err="1">
                <a:solidFill>
                  <a:srgbClr val="1C3046"/>
                </a:solidFill>
                <a:latin typeface="+mn-lt"/>
              </a:rPr>
              <a:t>Guardomic</a:t>
            </a:r>
            <a:r>
              <a:rPr lang="pl-PL" sz="3600" dirty="0">
                <a:solidFill>
                  <a:srgbClr val="1C3046"/>
                </a:solidFill>
                <a:latin typeface="+mn-lt"/>
              </a:rPr>
              <a:t> – </a:t>
            </a:r>
            <a:r>
              <a:rPr lang="pl-PL" sz="3600" dirty="0" err="1">
                <a:solidFill>
                  <a:srgbClr val="1C3046"/>
                </a:solidFill>
                <a:latin typeface="+mn-lt"/>
              </a:rPr>
              <a:t>your</a:t>
            </a:r>
            <a:r>
              <a:rPr lang="pl-PL" sz="3600" dirty="0">
                <a:solidFill>
                  <a:srgbClr val="1C3046"/>
                </a:solidFill>
                <a:latin typeface="+mn-lt"/>
              </a:rPr>
              <a:t> Bot </a:t>
            </a:r>
            <a:r>
              <a:rPr lang="pl-PL" sz="3600" dirty="0" err="1">
                <a:solidFill>
                  <a:srgbClr val="1C3046"/>
                </a:solidFill>
                <a:latin typeface="+mn-lt"/>
              </a:rPr>
              <a:t>Mitigation</a:t>
            </a:r>
            <a:r>
              <a:rPr lang="pl-PL" sz="3600" dirty="0">
                <a:solidFill>
                  <a:srgbClr val="1C3046"/>
                </a:solidFill>
                <a:latin typeface="+mn-lt"/>
              </a:rPr>
              <a:t> Engine</a:t>
            </a:r>
            <a:endParaRPr lang="en-GB" sz="3600" b="1" dirty="0">
              <a:solidFill>
                <a:srgbClr val="1C3046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7AD28B-C595-4505-A53C-4A8CA5E69B72}"/>
              </a:ext>
            </a:extLst>
          </p:cNvPr>
          <p:cNvSpPr txBox="1"/>
          <p:nvPr/>
        </p:nvSpPr>
        <p:spPr>
          <a:xfrm>
            <a:off x="4055096" y="450912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srgbClr val="1C3046"/>
                </a:solidFill>
              </a:rPr>
              <a:t>Dissemination level</a:t>
            </a:r>
            <a:r>
              <a:rPr lang="en-GB" sz="1600" dirty="0">
                <a:solidFill>
                  <a:srgbClr val="1C3046"/>
                </a:solidFill>
              </a:rPr>
              <a:t>: Public</a:t>
            </a:r>
            <a:endParaRPr lang="en-GB" sz="1600" i="1" dirty="0">
              <a:solidFill>
                <a:srgbClr val="1C3046"/>
              </a:solidFill>
            </a:endParaRPr>
          </a:p>
          <a:p>
            <a:pPr lvl="0"/>
            <a:r>
              <a:rPr lang="en-GB" sz="1600" dirty="0">
                <a:solidFill>
                  <a:srgbClr val="1C3046"/>
                </a:solidFill>
              </a:rPr>
              <a:t>Disclosing Party: </a:t>
            </a:r>
            <a:r>
              <a:rPr lang="pl-PL" sz="1600" dirty="0">
                <a:solidFill>
                  <a:srgbClr val="1C3046"/>
                </a:solidFill>
              </a:rPr>
              <a:t>Koma Nord, </a:t>
            </a:r>
            <a:r>
              <a:rPr lang="pl-PL" sz="1600" dirty="0" err="1">
                <a:solidFill>
                  <a:srgbClr val="1C3046"/>
                </a:solidFill>
              </a:rPr>
              <a:t>Idego</a:t>
            </a:r>
            <a:r>
              <a:rPr lang="pl-PL" sz="1600" dirty="0">
                <a:solidFill>
                  <a:srgbClr val="1C3046"/>
                </a:solidFill>
              </a:rPr>
              <a:t>, </a:t>
            </a:r>
            <a:r>
              <a:rPr lang="pl-PL" sz="1600" dirty="0" smtClean="0">
                <a:solidFill>
                  <a:srgbClr val="1C3046"/>
                </a:solidFill>
              </a:rPr>
              <a:t>PSNC</a:t>
            </a:r>
            <a:endParaRPr lang="en-GB" sz="1600" dirty="0">
              <a:solidFill>
                <a:srgbClr val="1C3046"/>
              </a:solidFill>
            </a:endParaRPr>
          </a:p>
          <a:p>
            <a:r>
              <a:rPr lang="en-GB" sz="1600" dirty="0">
                <a:solidFill>
                  <a:srgbClr val="1C3046"/>
                </a:solidFill>
              </a:rPr>
              <a:t>Recipient Party: </a:t>
            </a:r>
            <a:r>
              <a:rPr lang="pl-PL" sz="1600" dirty="0">
                <a:solidFill>
                  <a:srgbClr val="1C3046"/>
                </a:solidFill>
              </a:rPr>
              <a:t>P</a:t>
            </a:r>
            <a:r>
              <a:rPr lang="en-GB" sz="1600" dirty="0" err="1">
                <a:solidFill>
                  <a:srgbClr val="1C3046"/>
                </a:solidFill>
              </a:rPr>
              <a:t>roject</a:t>
            </a:r>
            <a:r>
              <a:rPr lang="en-GB" sz="1600" dirty="0">
                <a:solidFill>
                  <a:srgbClr val="1C3046"/>
                </a:solidFill>
              </a:rPr>
              <a:t> </a:t>
            </a:r>
            <a:r>
              <a:rPr lang="en-GB" sz="1600" dirty="0" smtClean="0">
                <a:solidFill>
                  <a:srgbClr val="1C3046"/>
                </a:solidFill>
              </a:rPr>
              <a:t>consortium</a:t>
            </a:r>
            <a:endParaRPr lang="pl-PL" sz="1600" dirty="0" smtClean="0">
              <a:solidFill>
                <a:srgbClr val="1C3046"/>
              </a:solidFill>
            </a:endParaRPr>
          </a:p>
          <a:p>
            <a:endParaRPr lang="pl-PL" sz="1600" dirty="0">
              <a:solidFill>
                <a:srgbClr val="1C3046"/>
              </a:solidFill>
            </a:endParaRPr>
          </a:p>
          <a:p>
            <a:r>
              <a:rPr lang="pl-PL" sz="1600" dirty="0" err="1" smtClean="0">
                <a:solidFill>
                  <a:srgbClr val="1C3046"/>
                </a:solidFill>
              </a:rPr>
              <a:t>Contact</a:t>
            </a:r>
            <a:r>
              <a:rPr lang="pl-PL" sz="1600" dirty="0" smtClean="0">
                <a:solidFill>
                  <a:srgbClr val="1C3046"/>
                </a:solidFill>
              </a:rPr>
              <a:t>: </a:t>
            </a:r>
            <a:r>
              <a:rPr lang="pl-PL" sz="1600" dirty="0" smtClean="0">
                <a:solidFill>
                  <a:srgbClr val="0070C0"/>
                </a:solidFill>
                <a:hlinkClick r:id="rId3"/>
              </a:rPr>
              <a:t>adam.majewski@komanord.pl</a:t>
            </a:r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pl-PL" sz="1600" dirty="0" err="1" smtClean="0">
                <a:solidFill>
                  <a:srgbClr val="1C3046"/>
                </a:solidFill>
              </a:rPr>
              <a:t>Website</a:t>
            </a:r>
            <a:r>
              <a:rPr lang="pl-PL" sz="1600" dirty="0" smtClean="0">
                <a:solidFill>
                  <a:srgbClr val="1C3046"/>
                </a:solidFill>
              </a:rPr>
              <a:t>: </a:t>
            </a:r>
            <a:r>
              <a:rPr lang="pl-PL" sz="1600" dirty="0" smtClean="0">
                <a:solidFill>
                  <a:srgbClr val="1C3046"/>
                </a:solidFill>
                <a:hlinkClick r:id="rId4"/>
              </a:rPr>
              <a:t>www.guardomic.eu</a:t>
            </a:r>
            <a:r>
              <a:rPr lang="pl-PL" sz="1600" dirty="0" smtClean="0">
                <a:solidFill>
                  <a:srgbClr val="1C3046"/>
                </a:solidFill>
              </a:rPr>
              <a:t> </a:t>
            </a:r>
            <a:endParaRPr lang="en-GB" sz="1600" dirty="0">
              <a:solidFill>
                <a:srgbClr val="1C30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6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6F90-7FE8-496A-B124-08E94EE988BB}" type="datetime1">
              <a:rPr lang="en-GB" smtClean="0"/>
              <a:t>11/04/2019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3E8596F4-6B46-45C4-A3E4-8520DD7F20A5}"/>
              </a:ext>
            </a:extLst>
          </p:cNvPr>
          <p:cNvSpPr txBox="1">
            <a:spLocks/>
          </p:cNvSpPr>
          <p:nvPr/>
        </p:nvSpPr>
        <p:spPr>
          <a:xfrm>
            <a:off x="1090863" y="1191342"/>
            <a:ext cx="10010273" cy="1152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200" b="1" dirty="0" err="1">
                <a:solidFill>
                  <a:srgbClr val="63528E"/>
                </a:solidFill>
                <a:latin typeface="+mn-lt"/>
              </a:rPr>
              <a:t>Guardomic</a:t>
            </a:r>
            <a:r>
              <a:rPr lang="pl-PL" sz="3200" b="1" dirty="0">
                <a:solidFill>
                  <a:srgbClr val="63528E"/>
                </a:solidFill>
                <a:latin typeface="+mn-lt"/>
              </a:rPr>
              <a:t> - </a:t>
            </a:r>
            <a:r>
              <a:rPr lang="en-US" sz="3200" b="1" dirty="0">
                <a:solidFill>
                  <a:srgbClr val="63528E"/>
                </a:solidFill>
                <a:latin typeface="+mn-lt"/>
              </a:rPr>
              <a:t>Your Bot Defense</a:t>
            </a:r>
            <a:endParaRPr lang="pl-PL" sz="3200" b="1" dirty="0">
              <a:solidFill>
                <a:srgbClr val="63528E"/>
              </a:solidFill>
              <a:latin typeface="+mn-lt"/>
            </a:endParaRPr>
          </a:p>
          <a:p>
            <a:pPr algn="ctr"/>
            <a:r>
              <a:rPr lang="pl-PL" sz="2400" b="1" dirty="0">
                <a:solidFill>
                  <a:srgbClr val="63528E"/>
                </a:solidFill>
              </a:rPr>
              <a:t>w</a:t>
            </a:r>
            <a:r>
              <a:rPr lang="en-US" sz="2400" b="1" dirty="0">
                <a:solidFill>
                  <a:srgbClr val="63528E"/>
                </a:solidFill>
              </a:rPr>
              <a:t>hat is </a:t>
            </a:r>
            <a:r>
              <a:rPr lang="en-US" sz="2400" b="1" dirty="0" err="1">
                <a:solidFill>
                  <a:srgbClr val="63528E"/>
                </a:solidFill>
              </a:rPr>
              <a:t>Guardomic</a:t>
            </a:r>
            <a:r>
              <a:rPr lang="en-US" sz="2400" b="1" dirty="0">
                <a:solidFill>
                  <a:srgbClr val="63528E"/>
                </a:solidFill>
              </a:rPr>
              <a:t>?</a:t>
            </a:r>
            <a:r>
              <a:rPr lang="en-US" sz="1600" dirty="0">
                <a:solidFill>
                  <a:srgbClr val="63528E"/>
                </a:solidFill>
              </a:rPr>
              <a:t> </a:t>
            </a:r>
            <a:r>
              <a:rPr lang="en-US" sz="3200" dirty="0"/>
              <a:t/>
            </a:r>
            <a:br>
              <a:rPr lang="en-US" sz="3200" dirty="0"/>
            </a:br>
            <a:endParaRPr lang="pl-PL" sz="3200" b="1" dirty="0">
              <a:solidFill>
                <a:srgbClr val="63528E"/>
              </a:solidFill>
              <a:latin typeface="+mn-lt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D7EF81EA-1E8C-4D6E-A21B-772A2E786E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76" y="2568911"/>
            <a:ext cx="781050" cy="78105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83BF34F0-B70C-46CE-9C33-DE6F5D229B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666" y="2626061"/>
            <a:ext cx="714375" cy="72390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501C3E45-97AB-4AFE-A8CB-6A748F3FEF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716" y="4439503"/>
            <a:ext cx="695325" cy="695325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28294839-393F-44BD-889A-D31DA4A9E6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651" y="4439503"/>
            <a:ext cx="714375" cy="714375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591F4935-4905-4182-93CE-8BAC28A8CA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536" y="4439503"/>
            <a:ext cx="714375" cy="714375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545E76E0-1B42-4854-B8F6-976753C53B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961" y="2616536"/>
            <a:ext cx="742950" cy="733425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828B4DF1-22F1-454B-98FE-8B14A4CC4407}"/>
              </a:ext>
            </a:extLst>
          </p:cNvPr>
          <p:cNvSpPr txBox="1"/>
          <p:nvPr/>
        </p:nvSpPr>
        <p:spPr>
          <a:xfrm>
            <a:off x="3075489" y="3503013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Crypto Web Mining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B74C7E0D-4483-4B83-A3CC-818C7DB22271}"/>
              </a:ext>
            </a:extLst>
          </p:cNvPr>
          <p:cNvSpPr txBox="1"/>
          <p:nvPr/>
        </p:nvSpPr>
        <p:spPr>
          <a:xfrm>
            <a:off x="5196612" y="3503013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Digital Ad Fraud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F2991DF7-A70E-4806-8249-4E276E4DCF2E}"/>
              </a:ext>
            </a:extLst>
          </p:cNvPr>
          <p:cNvSpPr txBox="1"/>
          <p:nvPr/>
        </p:nvSpPr>
        <p:spPr>
          <a:xfrm>
            <a:off x="7355834" y="3499387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Web Form Spam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A43AF84C-C724-4D0B-86B0-02C41B2F65A7}"/>
              </a:ext>
            </a:extLst>
          </p:cNvPr>
          <p:cNvSpPr txBox="1"/>
          <p:nvPr/>
        </p:nvSpPr>
        <p:spPr>
          <a:xfrm>
            <a:off x="7355834" y="5310556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Unauthorized Access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4C9809F5-FCD3-4E0B-AE3C-85E414A5DD75}"/>
              </a:ext>
            </a:extLst>
          </p:cNvPr>
          <p:cNvSpPr txBox="1"/>
          <p:nvPr/>
        </p:nvSpPr>
        <p:spPr>
          <a:xfrm>
            <a:off x="5271224" y="5310556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Incorrect Analytics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4D919FCC-7106-4854-9C30-6D688338395D}"/>
              </a:ext>
            </a:extLst>
          </p:cNvPr>
          <p:cNvSpPr txBox="1"/>
          <p:nvPr/>
        </p:nvSpPr>
        <p:spPr>
          <a:xfrm>
            <a:off x="3065964" y="5310556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solidFill>
                  <a:srgbClr val="63528E"/>
                </a:solidFill>
              </a:rPr>
              <a:t>Content </a:t>
            </a:r>
            <a:r>
              <a:rPr lang="pl-PL" sz="1600" b="1" dirty="0" err="1" smtClean="0">
                <a:solidFill>
                  <a:srgbClr val="63528E"/>
                </a:solidFill>
              </a:rPr>
              <a:t>Scraping</a:t>
            </a:r>
            <a:endParaRPr lang="pl-PL" sz="1600" b="1" dirty="0">
              <a:solidFill>
                <a:srgbClr val="6352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4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6F90-7FE8-496A-B124-08E94EE988BB}" type="datetime1">
              <a:rPr lang="en-GB" smtClean="0"/>
              <a:t>11/04/2019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3E8596F4-6B46-45C4-A3E4-8520DD7F20A5}"/>
              </a:ext>
            </a:extLst>
          </p:cNvPr>
          <p:cNvSpPr txBox="1">
            <a:spLocks/>
          </p:cNvSpPr>
          <p:nvPr/>
        </p:nvSpPr>
        <p:spPr>
          <a:xfrm>
            <a:off x="1090863" y="1191342"/>
            <a:ext cx="10010273" cy="1152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63528E"/>
                </a:solidFill>
              </a:rPr>
              <a:t>Bad </a:t>
            </a:r>
            <a:r>
              <a:rPr lang="en-US" b="1" dirty="0">
                <a:solidFill>
                  <a:srgbClr val="63528E"/>
                </a:solidFill>
              </a:rPr>
              <a:t>Bots = Billion Dollar Losses</a:t>
            </a:r>
            <a:r>
              <a:rPr lang="en-US" sz="1600" b="1" dirty="0">
                <a:solidFill>
                  <a:srgbClr val="63528E"/>
                </a:solidFill>
              </a:rPr>
              <a:t> </a:t>
            </a:r>
            <a:r>
              <a:rPr lang="en-US" sz="3200" dirty="0">
                <a:solidFill>
                  <a:srgbClr val="63528E"/>
                </a:solidFill>
              </a:rPr>
              <a:t/>
            </a:r>
            <a:br>
              <a:rPr lang="en-US" sz="3200" dirty="0">
                <a:solidFill>
                  <a:srgbClr val="63528E"/>
                </a:solidFill>
              </a:rPr>
            </a:br>
            <a:endParaRPr lang="pl-PL" sz="3200" dirty="0">
              <a:solidFill>
                <a:srgbClr val="63528E"/>
              </a:solidFill>
              <a:latin typeface="+mn-lt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8532FD5F-6D35-43F2-9EF8-4836EB026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570" y="2132856"/>
            <a:ext cx="859155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6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56FC2A2D-C647-43BB-9166-8FE324ED3B98}"/>
              </a:ext>
            </a:extLst>
          </p:cNvPr>
          <p:cNvSpPr txBox="1">
            <a:spLocks/>
          </p:cNvSpPr>
          <p:nvPr/>
        </p:nvSpPr>
        <p:spPr>
          <a:xfrm>
            <a:off x="1136002" y="1223273"/>
            <a:ext cx="7912325" cy="765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 err="1">
                <a:solidFill>
                  <a:srgbClr val="63528E"/>
                </a:solidFill>
              </a:rPr>
              <a:t>Guardomic</a:t>
            </a:r>
            <a:r>
              <a:rPr lang="pl-PL" sz="2800" b="1" dirty="0">
                <a:solidFill>
                  <a:srgbClr val="63528E"/>
                </a:solidFill>
              </a:rPr>
              <a:t> – </a:t>
            </a:r>
            <a:r>
              <a:rPr lang="pl-PL" sz="2800" b="1" dirty="0" err="1">
                <a:solidFill>
                  <a:srgbClr val="63528E"/>
                </a:solidFill>
              </a:rPr>
              <a:t>Your</a:t>
            </a:r>
            <a:r>
              <a:rPr lang="pl-PL" sz="2800" b="1" dirty="0">
                <a:solidFill>
                  <a:srgbClr val="63528E"/>
                </a:solidFill>
              </a:rPr>
              <a:t> Bot </a:t>
            </a:r>
            <a:r>
              <a:rPr lang="pl-PL" sz="2800" b="1" dirty="0" err="1">
                <a:solidFill>
                  <a:srgbClr val="63528E"/>
                </a:solidFill>
              </a:rPr>
              <a:t>Mitigation</a:t>
            </a:r>
            <a:r>
              <a:rPr lang="pl-PL" sz="2800" b="1" dirty="0">
                <a:solidFill>
                  <a:srgbClr val="63528E"/>
                </a:solidFill>
              </a:rPr>
              <a:t> Engine</a:t>
            </a:r>
          </a:p>
        </p:txBody>
      </p:sp>
      <p:pic>
        <p:nvPicPr>
          <p:cNvPr id="7" name="Obraz 6" descr="Obraz zawierający sprzęt elektroniczny&#10;&#10;Opis wygenerowany przy wysokim poziomie pewności">
            <a:extLst>
              <a:ext uri="{FF2B5EF4-FFF2-40B4-BE49-F238E27FC236}">
                <a16:creationId xmlns:a16="http://schemas.microsoft.com/office/drawing/2014/main" id="{D12D8182-95A6-406A-AAF8-DAB570F99A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040" y="1606057"/>
            <a:ext cx="6040068" cy="4399465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6390F952-A837-4D25-A5A3-2485C3747050}"/>
              </a:ext>
            </a:extLst>
          </p:cNvPr>
          <p:cNvSpPr txBox="1"/>
          <p:nvPr/>
        </p:nvSpPr>
        <p:spPr>
          <a:xfrm>
            <a:off x="1271464" y="2340019"/>
            <a:ext cx="5582093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4"/>
              </a:buBlip>
            </a:pPr>
            <a:r>
              <a:rPr lang="en-US" sz="2400" dirty="0">
                <a:solidFill>
                  <a:srgbClr val="63528E"/>
                </a:solidFill>
              </a:rPr>
              <a:t>simple solution</a:t>
            </a:r>
          </a:p>
          <a:p>
            <a:pPr marL="342900" indent="-342900">
              <a:spcBef>
                <a:spcPts val="600"/>
              </a:spcBef>
              <a:buBlip>
                <a:blip r:embed="rId4"/>
              </a:buBlip>
            </a:pPr>
            <a:r>
              <a:rPr lang="en-US" sz="2400" dirty="0">
                <a:solidFill>
                  <a:srgbClr val="63528E"/>
                </a:solidFill>
              </a:rPr>
              <a:t>automatic protection</a:t>
            </a:r>
          </a:p>
          <a:p>
            <a:pPr marL="342900" indent="-342900">
              <a:spcBef>
                <a:spcPts val="600"/>
              </a:spcBef>
              <a:buBlip>
                <a:blip r:embed="rId4"/>
              </a:buBlip>
            </a:pPr>
            <a:r>
              <a:rPr lang="en-US" sz="2400" dirty="0">
                <a:solidFill>
                  <a:srgbClr val="63528E"/>
                </a:solidFill>
              </a:rPr>
              <a:t>without affecting user performance</a:t>
            </a:r>
          </a:p>
          <a:p>
            <a:pPr marL="342900" indent="-342900">
              <a:spcBef>
                <a:spcPts val="600"/>
              </a:spcBef>
              <a:buBlip>
                <a:blip r:embed="rId4"/>
              </a:buBlip>
            </a:pPr>
            <a:r>
              <a:rPr lang="en-US" sz="2400" dirty="0">
                <a:solidFill>
                  <a:srgbClr val="63528E"/>
                </a:solidFill>
              </a:rPr>
              <a:t>improving the performance of the web server</a:t>
            </a:r>
          </a:p>
          <a:p>
            <a:pPr marL="342900" indent="-342900">
              <a:spcBef>
                <a:spcPts val="600"/>
              </a:spcBef>
              <a:buBlip>
                <a:blip r:embed="rId4"/>
              </a:buBlip>
            </a:pPr>
            <a:r>
              <a:rPr lang="en-US" sz="2400" dirty="0">
                <a:solidFill>
                  <a:srgbClr val="63528E"/>
                </a:solidFill>
              </a:rPr>
              <a:t>scalability</a:t>
            </a:r>
          </a:p>
          <a:p>
            <a:pPr marL="342900" indent="-342900">
              <a:spcBef>
                <a:spcPts val="600"/>
              </a:spcBef>
              <a:buBlip>
                <a:blip r:embed="rId4"/>
              </a:buBlip>
            </a:pPr>
            <a:r>
              <a:rPr lang="en-US" sz="2400" dirty="0">
                <a:solidFill>
                  <a:srgbClr val="63528E"/>
                </a:solidFill>
              </a:rPr>
              <a:t>analytics based on self-learning</a:t>
            </a:r>
          </a:p>
        </p:txBody>
      </p:sp>
    </p:spTree>
    <p:extLst>
      <p:ext uri="{BB962C8B-B14F-4D97-AF65-F5344CB8AC3E}">
        <p14:creationId xmlns:p14="http://schemas.microsoft.com/office/powerpoint/2010/main" val="8389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33F6A-22FA-49E7-8A3C-85676DBC96D3}" type="datetime1">
              <a:rPr lang="en-GB" smtClean="0"/>
              <a:t>11/04/2019</a:t>
            </a:fld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7" name="Tytuł 1">
            <a:extLst>
              <a:ext uri="{FF2B5EF4-FFF2-40B4-BE49-F238E27FC236}">
                <a16:creationId xmlns:a16="http://schemas.microsoft.com/office/drawing/2014/main" id="{71BD9B55-C156-4E41-B8B3-FB5F48DEABEA}"/>
              </a:ext>
            </a:extLst>
          </p:cNvPr>
          <p:cNvSpPr txBox="1">
            <a:spLocks/>
          </p:cNvSpPr>
          <p:nvPr/>
        </p:nvSpPr>
        <p:spPr>
          <a:xfrm>
            <a:off x="2927647" y="786432"/>
            <a:ext cx="6336704" cy="674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>
                <a:solidFill>
                  <a:srgbClr val="63528E"/>
                </a:solidFill>
                <a:latin typeface="+mn-lt"/>
              </a:rPr>
              <a:t>A </a:t>
            </a:r>
            <a:r>
              <a:rPr lang="en-US" sz="2800" b="1" dirty="0">
                <a:solidFill>
                  <a:srgbClr val="63528E"/>
                </a:solidFill>
                <a:latin typeface="+mn-lt"/>
              </a:rPr>
              <a:t>PICTURE OF OUR SOLUTION: </a:t>
            </a: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endParaRPr lang="pl-PL" sz="2800" b="1" dirty="0">
              <a:solidFill>
                <a:srgbClr val="63528E"/>
              </a:solidFill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1C55B5-3439-47E6-9828-9EFEAB1D0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2" y="1603974"/>
            <a:ext cx="9145015" cy="446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59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56FC2A2D-C647-43BB-9166-8FE324ED3B98}"/>
              </a:ext>
            </a:extLst>
          </p:cNvPr>
          <p:cNvSpPr txBox="1">
            <a:spLocks/>
          </p:cNvSpPr>
          <p:nvPr/>
        </p:nvSpPr>
        <p:spPr>
          <a:xfrm>
            <a:off x="1136002" y="1223273"/>
            <a:ext cx="7912325" cy="765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 err="1">
                <a:solidFill>
                  <a:srgbClr val="63528E"/>
                </a:solidFill>
              </a:rPr>
              <a:t>Guardomic</a:t>
            </a:r>
            <a:r>
              <a:rPr lang="pl-PL" sz="2800" b="1" dirty="0">
                <a:solidFill>
                  <a:srgbClr val="63528E"/>
                </a:solidFill>
              </a:rPr>
              <a:t> – EOSC </a:t>
            </a:r>
            <a:r>
              <a:rPr lang="pl-PL" sz="2800" b="1" dirty="0" err="1">
                <a:solidFill>
                  <a:srgbClr val="63528E"/>
                </a:solidFill>
              </a:rPr>
              <a:t>integration</a:t>
            </a:r>
            <a:endParaRPr lang="pl-PL" sz="2800" b="1" dirty="0">
              <a:solidFill>
                <a:srgbClr val="63528E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390F952-A837-4D25-A5A3-2485C3747050}"/>
              </a:ext>
            </a:extLst>
          </p:cNvPr>
          <p:cNvSpPr txBox="1"/>
          <p:nvPr/>
        </p:nvSpPr>
        <p:spPr>
          <a:xfrm>
            <a:off x="1271464" y="2340019"/>
            <a:ext cx="558209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400" dirty="0" err="1">
                <a:solidFill>
                  <a:srgbClr val="63528E"/>
                </a:solidFill>
              </a:rPr>
              <a:t>cloud</a:t>
            </a:r>
            <a:r>
              <a:rPr lang="pl-PL" sz="2400" dirty="0">
                <a:solidFill>
                  <a:srgbClr val="63528E"/>
                </a:solidFill>
              </a:rPr>
              <a:t> </a:t>
            </a:r>
            <a:r>
              <a:rPr lang="pl-PL" sz="2400" dirty="0" err="1">
                <a:solidFill>
                  <a:srgbClr val="63528E"/>
                </a:solidFill>
              </a:rPr>
              <a:t>based</a:t>
            </a:r>
            <a:r>
              <a:rPr lang="pl-PL" sz="2400" dirty="0">
                <a:solidFill>
                  <a:srgbClr val="63528E"/>
                </a:solidFill>
              </a:rPr>
              <a:t> </a:t>
            </a:r>
            <a:r>
              <a:rPr lang="pl-PL" sz="2400" dirty="0" err="1">
                <a:solidFill>
                  <a:srgbClr val="63528E"/>
                </a:solidFill>
              </a:rPr>
              <a:t>solution</a:t>
            </a:r>
            <a:r>
              <a:rPr lang="pl-PL" sz="2400" dirty="0">
                <a:solidFill>
                  <a:srgbClr val="63528E"/>
                </a:solidFill>
              </a:rPr>
              <a:t> </a:t>
            </a:r>
            <a:r>
              <a:rPr lang="pl-PL" sz="2400" dirty="0" err="1">
                <a:solidFill>
                  <a:srgbClr val="63528E"/>
                </a:solidFill>
              </a:rPr>
              <a:t>within</a:t>
            </a:r>
            <a:r>
              <a:rPr lang="pl-PL" sz="2400" dirty="0">
                <a:solidFill>
                  <a:srgbClr val="63528E"/>
                </a:solidFill>
              </a:rPr>
              <a:t> the EOSC </a:t>
            </a:r>
            <a:r>
              <a:rPr lang="pl-PL" sz="2400" dirty="0" err="1">
                <a:solidFill>
                  <a:srgbClr val="63528E"/>
                </a:solidFill>
              </a:rPr>
              <a:t>infrastructure</a:t>
            </a:r>
            <a:endParaRPr lang="pl-PL" sz="2400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400" dirty="0" err="1">
                <a:solidFill>
                  <a:srgbClr val="63528E"/>
                </a:solidFill>
              </a:rPr>
              <a:t>usage</a:t>
            </a:r>
            <a:r>
              <a:rPr lang="pl-PL" sz="2400" dirty="0">
                <a:solidFill>
                  <a:srgbClr val="63528E"/>
                </a:solidFill>
              </a:rPr>
              <a:t> of EOSC </a:t>
            </a:r>
            <a:r>
              <a:rPr lang="pl-PL" sz="2400" dirty="0" err="1">
                <a:solidFill>
                  <a:srgbClr val="63528E"/>
                </a:solidFill>
              </a:rPr>
              <a:t>advanced</a:t>
            </a:r>
            <a:r>
              <a:rPr lang="pl-PL" sz="2400" dirty="0">
                <a:solidFill>
                  <a:srgbClr val="63528E"/>
                </a:solidFill>
              </a:rPr>
              <a:t> services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400" dirty="0" err="1">
                <a:solidFill>
                  <a:srgbClr val="63528E"/>
                </a:solidFill>
              </a:rPr>
              <a:t>presence</a:t>
            </a:r>
            <a:r>
              <a:rPr lang="pl-PL" sz="2400" dirty="0">
                <a:solidFill>
                  <a:srgbClr val="63528E"/>
                </a:solidFill>
              </a:rPr>
              <a:t> in EOSC </a:t>
            </a:r>
            <a:r>
              <a:rPr lang="pl-PL" sz="2400" dirty="0" err="1">
                <a:solidFill>
                  <a:srgbClr val="63528E"/>
                </a:solidFill>
              </a:rPr>
              <a:t>marketplace</a:t>
            </a:r>
            <a:endParaRPr lang="en-US" sz="2400" dirty="0">
              <a:solidFill>
                <a:srgbClr val="63528E"/>
              </a:solidFill>
            </a:endParaRPr>
          </a:p>
        </p:txBody>
      </p:sp>
      <p:pic>
        <p:nvPicPr>
          <p:cNvPr id="3" name="Obraz 2" descr="Obraz zawierający drzewo&#10;&#10;Opis wygenerowany automatycznie">
            <a:extLst>
              <a:ext uri="{FF2B5EF4-FFF2-40B4-BE49-F238E27FC236}">
                <a16:creationId xmlns:a16="http://schemas.microsoft.com/office/drawing/2014/main" id="{35E9BA83-CE7D-4992-9294-D99DD5EE79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049" y="3068960"/>
            <a:ext cx="5678959" cy="300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3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54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OSC_HUB_16-9_ppt_template_v0.8" id="{8DB138ED-F999-4E5E-AFD0-12EA3FB52E1E}" vid="{C7DA8598-46A9-41FB-9598-1F55E769143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EOSC_HUB_16-9_ppt_template_v0.8</Template>
  <TotalTime>3452</TotalTime>
  <Words>1077</Words>
  <Application>Microsoft Office PowerPoint</Application>
  <PresentationFormat>Panoramiczny</PresentationFormat>
  <Paragraphs>97</Paragraphs>
  <Slides>7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Source Sans Pro</vt:lpstr>
      <vt:lpstr>Wingdings</vt:lpstr>
      <vt:lpstr>slide_base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Michał Stopka</dc:creator>
  <cp:lastModifiedBy>AdamM</cp:lastModifiedBy>
  <cp:revision>48</cp:revision>
  <dcterms:created xsi:type="dcterms:W3CDTF">2019-02-06T08:28:58Z</dcterms:created>
  <dcterms:modified xsi:type="dcterms:W3CDTF">2019-04-11T09:43:49Z</dcterms:modified>
</cp:coreProperties>
</file>