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3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Intro_slide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asellaDiTesto 5"/>
          <p:cNvSpPr>
            <a:spLocks noAdjustHandles="1"/>
          </p:cNvSpPr>
          <p:nvPr userDrawn="1"/>
        </p:nvSpPr>
        <p:spPr bwMode="auto">
          <a:xfrm>
            <a:off x="1858186" y="5161114"/>
            <a:ext cx="155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defRPr/>
            </a:pPr>
            <a:r>
              <a:rPr lang="en-GB" sz="2000">
                <a:solidFill>
                  <a:srgbClr val="1C3046"/>
                </a:solidFill>
                <a:ea typeface="Source Sans Pro"/>
                <a:cs typeface="Source Sans Pro"/>
              </a:rPr>
              <a:t>eosc-hub.eu</a:t>
            </a:r>
            <a:endParaRPr/>
          </a:p>
        </p:txBody>
      </p:sp>
      <p:pic>
        <p:nvPicPr>
          <p:cNvPr id="5" name="Immagine 7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1239829" y="5021749"/>
            <a:ext cx="589524" cy="578959"/>
          </a:xfrm>
          <a:prstGeom prst="rect">
            <a:avLst/>
          </a:prstGeom>
        </p:spPr>
      </p:pic>
      <p:pic>
        <p:nvPicPr>
          <p:cNvPr id="6" name="Immagine 8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1262923" y="5413598"/>
            <a:ext cx="644783" cy="633228"/>
          </a:xfrm>
          <a:prstGeom prst="rect">
            <a:avLst/>
          </a:prstGeom>
        </p:spPr>
      </p:pic>
      <p:sp>
        <p:nvSpPr>
          <p:cNvPr id="7" name="CasellaDiTesto 9"/>
          <p:cNvSpPr>
            <a:spLocks noAdjustHandles="1"/>
          </p:cNvSpPr>
          <p:nvPr userDrawn="1"/>
        </p:nvSpPr>
        <p:spPr bwMode="auto">
          <a:xfrm>
            <a:off x="1794880" y="5557093"/>
            <a:ext cx="1624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defRPr/>
            </a:pPr>
            <a:r>
              <a:rPr lang="en-GB" sz="2000">
                <a:solidFill>
                  <a:srgbClr val="1C3046"/>
                </a:solidFill>
                <a:ea typeface="Source Sans Pro"/>
                <a:cs typeface="Source Sans Pro"/>
              </a:rPr>
              <a:t>@EOSC_eu</a:t>
            </a:r>
          </a:p>
        </p:txBody>
      </p:sp>
      <p:sp>
        <p:nvSpPr>
          <p:cNvPr id="8" name="Rettangolo 11"/>
          <p:cNvSpPr/>
          <p:nvPr userDrawn="1"/>
        </p:nvSpPr>
        <p:spPr bwMode="auto">
          <a:xfrm>
            <a:off x="755578" y="6381329"/>
            <a:ext cx="8280919" cy="219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850"/>
              <a:t>EOSC-hub receives funding from the European Union’s Horizon 2020 research and innovation programme under grant agreement No. 777536.</a:t>
            </a:r>
            <a:endParaRPr/>
          </a:p>
        </p:txBody>
      </p:sp>
      <p:pic>
        <p:nvPicPr>
          <p:cNvPr id="9" name="Immagine 12"/>
          <p:cNvPicPr>
            <a:picLocks noChangeAspect="1"/>
          </p:cNvPicPr>
          <p:nvPr userDrawn="1"/>
        </p:nvPicPr>
        <p:blipFill>
          <a:blip r:embed="rId5"/>
          <a:stretch/>
        </p:blipFill>
        <p:spPr bwMode="auto">
          <a:xfrm>
            <a:off x="179514" y="6381328"/>
            <a:ext cx="422176" cy="282000"/>
          </a:xfrm>
          <a:prstGeom prst="rect">
            <a:avLst/>
          </a:prstGeom>
        </p:spPr>
      </p:pic>
      <p:cxnSp>
        <p:nvCxnSpPr>
          <p:cNvPr id="10" name="Connettore 1 13"/>
          <p:cNvCxnSpPr>
            <a:cxnSpLocks/>
          </p:cNvCxnSpPr>
          <p:nvPr userDrawn="1"/>
        </p:nvCxnSpPr>
        <p:spPr bwMode="auto">
          <a:xfrm>
            <a:off x="1403648" y="4941168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Immagine 4"/>
          <p:cNvPicPr>
            <a:picLocks noChangeAspect="1"/>
          </p:cNvPicPr>
          <p:nvPr userDrawn="1"/>
        </p:nvPicPr>
        <p:blipFill>
          <a:blip r:embed="rId6"/>
          <a:stretch/>
        </p:blipFill>
        <p:spPr bwMode="auto">
          <a:xfrm>
            <a:off x="1282080" y="1247533"/>
            <a:ext cx="4916162" cy="1224125"/>
          </a:xfrm>
          <a:prstGeom prst="rect">
            <a:avLst/>
          </a:prstGeom>
        </p:spPr>
      </p:pic>
      <p:sp>
        <p:nvSpPr>
          <p:cNvPr id="12" name="Segnaposto contenuto 2"/>
          <p:cNvSpPr>
            <a:spLocks noGrp="1"/>
          </p:cNvSpPr>
          <p:nvPr>
            <p:ph sz="quarter" idx="10" hasCustomPrompt="1"/>
          </p:nvPr>
        </p:nvSpPr>
        <p:spPr bwMode="auto">
          <a:xfrm>
            <a:off x="1402928" y="3572463"/>
            <a:ext cx="6121400" cy="72072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i="1">
                <a:solidFill>
                  <a:srgbClr val="B5892D"/>
                </a:solidFill>
              </a:defRPr>
            </a:lvl1pPr>
          </a:lstStyle>
          <a:p>
            <a:pPr lvl="0">
              <a:defRPr/>
            </a:pPr>
            <a:r>
              <a:rPr lang="it-IT"/>
              <a:t>Click here to add sub-title</a:t>
            </a:r>
            <a:endParaRPr lang="en-GB"/>
          </a:p>
        </p:txBody>
      </p:sp>
      <p:sp>
        <p:nvSpPr>
          <p:cNvPr id="13" name="Segnaposto contenuto 18"/>
          <p:cNvSpPr>
            <a:spLocks noGrp="1"/>
          </p:cNvSpPr>
          <p:nvPr>
            <p:ph sz="quarter" idx="11" hasCustomPrompt="1"/>
          </p:nvPr>
        </p:nvSpPr>
        <p:spPr bwMode="auto">
          <a:xfrm>
            <a:off x="1403350" y="2852738"/>
            <a:ext cx="6192837" cy="5762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0">
                <a:solidFill>
                  <a:srgbClr val="1C3046"/>
                </a:solidFill>
              </a:defRPr>
            </a:lvl1pPr>
          </a:lstStyle>
          <a:p>
            <a:pPr lvl="0">
              <a:defRPr/>
            </a:pPr>
            <a:r>
              <a:rPr lang="it-IT" b="1">
                <a:solidFill>
                  <a:srgbClr val="1C3046"/>
                </a:solidFill>
              </a:rPr>
              <a:t>Click here to add title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le &amp;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1000" b="0" i="0">
                <a:solidFill>
                  <a:schemeClr val="tx1"/>
                </a:solidFill>
                <a:latin typeface="Calibri"/>
                <a:ea typeface="Source Sans Pro"/>
                <a:cs typeface="Calibri"/>
              </a:defRPr>
            </a:lvl1pPr>
          </a:lstStyle>
          <a:p>
            <a:pPr>
              <a:defRPr/>
            </a:pPr>
            <a:fld id="{B6F15528-21DE-4FAA-801E-634DDDAF4B2B}" type="slidenum">
              <a:rPr lang="en-US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 bwMode="auto">
          <a:xfrm>
            <a:off x="251520" y="1268764"/>
            <a:ext cx="864096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Char char="*"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/>
                <a:cs typeface="Source Sans Pro"/>
              </a:defRPr>
            </a:lvl1pPr>
            <a:lvl2pPr marL="557213" indent="-214313">
              <a:buSzPct val="90000"/>
              <a:buFont typeface="Calibri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/>
                <a:cs typeface="Source Sans Pro"/>
              </a:defRPr>
            </a:lvl2pPr>
            <a:lvl3pPr marL="857250" indent="-171450">
              <a:buSzPct val="80000"/>
              <a:buFont typeface="Wingdings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/>
                <a:cs typeface="Source Sans Pro"/>
              </a:defRPr>
            </a:lvl3pPr>
            <a:lvl4pPr marL="1200150" marR="0" indent="-171450" algn="l" defTabSz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0000"/>
              <a:buFont typeface="Calibri"/>
              <a:buChar char="-"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/>
                <a:cs typeface="Source Sans Pro"/>
              </a:defRPr>
            </a:lvl4pPr>
            <a:lvl5pPr marL="1371600" marR="0" indent="0" algn="l" defTabSz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/>
                <a:cs typeface="Source Sans Pro"/>
              </a:defRPr>
            </a:lvl5pPr>
          </a:lstStyle>
          <a:p>
            <a:pPr lvl="0">
              <a:defRPr/>
            </a:pPr>
            <a:r>
              <a:rPr lang="en-GB"/>
              <a:t>Click here to add text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 Third level</a:t>
            </a:r>
            <a:endParaRPr/>
          </a:p>
          <a:p>
            <a:pPr lvl="3">
              <a:defRPr/>
            </a:pPr>
            <a:endParaRPr lang="it-IT"/>
          </a:p>
          <a:p>
            <a:pPr lvl="4">
              <a:defRPr/>
            </a:pPr>
            <a:endParaRPr lang="it-IT"/>
          </a:p>
          <a:p>
            <a:pPr lvl="4">
              <a:defRPr/>
            </a:pPr>
            <a:endParaRPr lang="it-IT"/>
          </a:p>
          <a:p>
            <a:pPr lvl="4">
              <a:defRPr/>
            </a:pPr>
            <a:endParaRPr lang="it-IT"/>
          </a:p>
          <a:p>
            <a:pPr lvl="4">
              <a:defRPr/>
            </a:pPr>
            <a:endParaRPr lang="it-IT"/>
          </a:p>
          <a:p>
            <a:pPr lvl="4">
              <a:defRPr/>
            </a:pPr>
            <a:endParaRPr lang="it-IT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/>
                <a:cs typeface="Source Sans Pro"/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>01-Jul-20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/>
                <a:cs typeface="Source Sans Pro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cxnSp>
        <p:nvCxnSpPr>
          <p:cNvPr id="8" name="Connettore 1 15"/>
          <p:cNvCxnSpPr>
            <a:cxnSpLocks/>
          </p:cNvCxnSpPr>
          <p:nvPr userDrawn="1"/>
        </p:nvCxnSpPr>
        <p:spPr bwMode="auto">
          <a:xfrm flipH="1" flipV="1">
            <a:off x="251520" y="6376247"/>
            <a:ext cx="8640960" cy="5084"/>
          </a:xfrm>
          <a:prstGeom prst="line">
            <a:avLst/>
          </a:prstGeom>
          <a:ln w="12700">
            <a:solidFill>
              <a:srgbClr val="1D2F4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ttangolo 21"/>
          <p:cNvSpPr/>
          <p:nvPr userDrawn="1"/>
        </p:nvSpPr>
        <p:spPr bwMode="auto"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 sz="135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Rettangolo 25"/>
          <p:cNvSpPr/>
          <p:nvPr userDrawn="1"/>
        </p:nvSpPr>
        <p:spPr bwMode="auto">
          <a:xfrm>
            <a:off x="5035836" y="-3"/>
            <a:ext cx="1303646" cy="56608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 sz="1350"/>
          </a:p>
        </p:txBody>
      </p:sp>
      <p:sp>
        <p:nvSpPr>
          <p:cNvPr id="11" name="Rettangolo 26"/>
          <p:cNvSpPr/>
          <p:nvPr userDrawn="1"/>
        </p:nvSpPr>
        <p:spPr bwMode="auto">
          <a:xfrm>
            <a:off x="7878656" y="-2404"/>
            <a:ext cx="1142863" cy="45719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 sz="1350"/>
          </a:p>
        </p:txBody>
      </p:sp>
      <p:sp>
        <p:nvSpPr>
          <p:cNvPr id="12" name="Rettangolo 30"/>
          <p:cNvSpPr/>
          <p:nvPr userDrawn="1"/>
        </p:nvSpPr>
        <p:spPr bwMode="auto">
          <a:xfrm>
            <a:off x="6381465" y="0"/>
            <a:ext cx="1601456" cy="51318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 sz="1350"/>
          </a:p>
        </p:txBody>
      </p:sp>
      <p:sp>
        <p:nvSpPr>
          <p:cNvPr id="13" name="Rettangolo 32"/>
          <p:cNvSpPr/>
          <p:nvPr userDrawn="1"/>
        </p:nvSpPr>
        <p:spPr bwMode="auto">
          <a:xfrm>
            <a:off x="-135" y="-3"/>
            <a:ext cx="643613" cy="51321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 sz="1350"/>
          </a:p>
        </p:txBody>
      </p:sp>
      <p:pic>
        <p:nvPicPr>
          <p:cNvPr id="14" name="Immagine 1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-135" y="6813550"/>
            <a:ext cx="9144000" cy="44450"/>
          </a:xfrm>
          <a:prstGeom prst="rect">
            <a:avLst/>
          </a:prstGeom>
        </p:spPr>
      </p:pic>
      <p:sp>
        <p:nvSpPr>
          <p:cNvPr id="15" name="Segnaposto testo 3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2911677" y="260489"/>
            <a:ext cx="5980803" cy="8640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>
              <a:defRPr/>
            </a:pPr>
            <a:r>
              <a:rPr lang="en-GB"/>
              <a:t>Click here to add title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Content_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ttangolo 17"/>
          <p:cNvSpPr/>
          <p:nvPr userDrawn="1"/>
        </p:nvSpPr>
        <p:spPr bwMode="auto"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 sz="1350"/>
          </a:p>
        </p:txBody>
      </p:sp>
      <p:sp>
        <p:nvSpPr>
          <p:cNvPr id="5" name="Rettangolo 21"/>
          <p:cNvSpPr/>
          <p:nvPr userDrawn="1"/>
        </p:nvSpPr>
        <p:spPr bwMode="auto"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 sz="1350"/>
          </a:p>
        </p:txBody>
      </p:sp>
      <p:sp>
        <p:nvSpPr>
          <p:cNvPr id="6" name="Rettangolo 23"/>
          <p:cNvSpPr/>
          <p:nvPr userDrawn="1"/>
        </p:nvSpPr>
        <p:spPr bwMode="auto"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 sz="1350"/>
          </a:p>
        </p:txBody>
      </p:sp>
      <p:sp>
        <p:nvSpPr>
          <p:cNvPr id="7" name="Rettangolo 24"/>
          <p:cNvSpPr/>
          <p:nvPr userDrawn="1"/>
        </p:nvSpPr>
        <p:spPr bwMode="auto"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 sz="1350"/>
          </a:p>
        </p:txBody>
      </p:sp>
      <p:sp>
        <p:nvSpPr>
          <p:cNvPr id="8" name="Rettangolo 25"/>
          <p:cNvSpPr/>
          <p:nvPr userDrawn="1"/>
        </p:nvSpPr>
        <p:spPr bwMode="auto"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 sz="1350"/>
          </a:p>
        </p:txBody>
      </p:sp>
      <p:sp>
        <p:nvSpPr>
          <p:cNvPr id="9" name="Rettangolo 26"/>
          <p:cNvSpPr/>
          <p:nvPr userDrawn="1"/>
        </p:nvSpPr>
        <p:spPr bwMode="auto"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 sz="1350"/>
          </a:p>
        </p:txBody>
      </p:sp>
      <p:sp>
        <p:nvSpPr>
          <p:cNvPr id="10" name="Rettangolo 27"/>
          <p:cNvSpPr/>
          <p:nvPr userDrawn="1"/>
        </p:nvSpPr>
        <p:spPr bwMode="auto"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 sz="1350"/>
          </a:p>
        </p:txBody>
      </p:sp>
      <p:sp>
        <p:nvSpPr>
          <p:cNvPr id="11" name="Rettangolo 28"/>
          <p:cNvSpPr/>
          <p:nvPr userDrawn="1"/>
        </p:nvSpPr>
        <p:spPr bwMode="auto"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 sz="1350"/>
          </a:p>
        </p:txBody>
      </p:sp>
      <p:sp>
        <p:nvSpPr>
          <p:cNvPr id="12" name="Rettangolo 29"/>
          <p:cNvSpPr/>
          <p:nvPr userDrawn="1"/>
        </p:nvSpPr>
        <p:spPr bwMode="auto"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 sz="1350"/>
          </a:p>
        </p:txBody>
      </p:sp>
      <p:sp>
        <p:nvSpPr>
          <p:cNvPr id="13" name="Rettangolo 30"/>
          <p:cNvSpPr/>
          <p:nvPr userDrawn="1"/>
        </p:nvSpPr>
        <p:spPr bwMode="auto"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 sz="1350"/>
          </a:p>
        </p:txBody>
      </p:sp>
      <p:sp>
        <p:nvSpPr>
          <p:cNvPr id="14" name="Rettangolo 31"/>
          <p:cNvSpPr/>
          <p:nvPr userDrawn="1"/>
        </p:nvSpPr>
        <p:spPr bwMode="auto"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 sz="1350"/>
          </a:p>
        </p:txBody>
      </p:sp>
      <p:sp>
        <p:nvSpPr>
          <p:cNvPr id="15" name="Rettangolo 32"/>
          <p:cNvSpPr/>
          <p:nvPr userDrawn="1"/>
        </p:nvSpPr>
        <p:spPr bwMode="auto"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 sz="1350"/>
          </a:p>
        </p:txBody>
      </p:sp>
      <p:cxnSp>
        <p:nvCxnSpPr>
          <p:cNvPr id="16" name="Connettore 1 37"/>
          <p:cNvCxnSpPr>
            <a:cxnSpLocks/>
          </p:cNvCxnSpPr>
          <p:nvPr userDrawn="1"/>
        </p:nvCxnSpPr>
        <p:spPr bwMode="auto">
          <a:xfrm flipH="1" flipV="1">
            <a:off x="251520" y="6376247"/>
            <a:ext cx="8640960" cy="5084"/>
          </a:xfrm>
          <a:prstGeom prst="line">
            <a:avLst/>
          </a:prstGeom>
          <a:ln w="12700">
            <a:solidFill>
              <a:srgbClr val="1D2F4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Immagine 33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18" name="Immagine 34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19" name="Rettangolo 41"/>
          <p:cNvSpPr/>
          <p:nvPr userDrawn="1"/>
        </p:nvSpPr>
        <p:spPr bwMode="auto"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 sz="135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1000" b="0" i="0">
                <a:solidFill>
                  <a:schemeClr val="tx1"/>
                </a:solidFill>
                <a:latin typeface="Calibri"/>
                <a:ea typeface="Source Sans Pro"/>
                <a:cs typeface="Calibri"/>
              </a:defRPr>
            </a:lvl1pPr>
          </a:lstStyle>
          <a:p>
            <a:pPr>
              <a:defRPr/>
            </a:pPr>
            <a:fld id="{B6F15528-21DE-4FAA-801E-634DDDAF4B2B}" type="slidenum">
              <a:rPr lang="en-US"/>
              <a:t>‹#›</a:t>
            </a:fld>
            <a:endParaRPr lang="en-US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/>
                <a:cs typeface="Source Sans Pro"/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>01-Jul-20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/>
                <a:cs typeface="Source Sans Pro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Content_Slide_2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 bwMode="auto">
          <a:xfrm>
            <a:off x="251520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 defTabSz="342900">
              <a:spcBef>
                <a:spcPts val="0"/>
              </a:spcBef>
              <a:buSzPct val="100000"/>
              <a:buFontTx/>
              <a:buChar char="*"/>
              <a:defRPr lang="en-GB"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/>
                <a:cs typeface="Source Sans Pro"/>
              </a:defRPr>
            </a:lvl1pPr>
            <a:lvl2pPr marL="557213" indent="-214313" algn="l" defTabSz="342900">
              <a:spcBef>
                <a:spcPts val="0"/>
              </a:spcBef>
              <a:buSzPct val="90000"/>
              <a:buFont typeface="Calibri"/>
              <a:buChar char="-"/>
              <a:defRPr lang="en-GB"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/>
                <a:cs typeface="Source Sans Pro"/>
              </a:defRPr>
            </a:lvl2pPr>
            <a:lvl3pPr marL="857250" indent="-171450" algn="l" defTabSz="342900">
              <a:spcBef>
                <a:spcPts val="0"/>
              </a:spcBef>
              <a:buSzPct val="80000"/>
              <a:buFont typeface="Wingdings"/>
              <a:buChar char="§"/>
              <a:defRPr lang="en-GB"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/>
                <a:cs typeface="Source Sans Pro"/>
              </a:defRPr>
            </a:lvl3pPr>
            <a:lvl4pPr marL="1200150" marR="0" indent="-171450" algn="l" defTabSz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0000"/>
              <a:buFont typeface="Calibri"/>
              <a:buChar char="-"/>
              <a:defRPr lang="en-GB"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/>
                <a:cs typeface="Source Sans Pro"/>
              </a:defRPr>
            </a:lvl4pPr>
            <a:lvl5pPr marL="1371600" marR="0" indent="0" algn="l" defTabSz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/>
                <a:cs typeface="Source Sans Pro"/>
              </a:defRPr>
            </a:lvl5pPr>
          </a:lstStyle>
          <a:p>
            <a:pPr lvl="0">
              <a:defRPr/>
            </a:pPr>
            <a:r>
              <a:rPr lang="en-GB"/>
              <a:t>Click here to add text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 Third level</a:t>
            </a:r>
            <a:endParaRPr/>
          </a:p>
          <a:p>
            <a:pPr lvl="3">
              <a:defRPr/>
            </a:pPr>
            <a:endParaRPr lang="it-IT"/>
          </a:p>
          <a:p>
            <a:pPr lvl="4">
              <a:defRPr/>
            </a:pPr>
            <a:endParaRPr lang="it-IT"/>
          </a:p>
          <a:p>
            <a:pPr lvl="4">
              <a:defRPr/>
            </a:pPr>
            <a:endParaRPr lang="it-IT"/>
          </a:p>
          <a:p>
            <a:pPr lvl="4">
              <a:defRPr/>
            </a:pPr>
            <a:endParaRPr lang="it-IT"/>
          </a:p>
          <a:p>
            <a:pPr lvl="4">
              <a:defRPr/>
            </a:pPr>
            <a:endParaRPr lang="it-IT"/>
          </a:p>
          <a:p>
            <a:pPr lvl="4">
              <a:defRPr/>
            </a:pPr>
            <a:endParaRPr lang="it-IT"/>
          </a:p>
        </p:txBody>
      </p:sp>
      <p:sp>
        <p:nvSpPr>
          <p:cNvPr id="5" name="Content Placeholder 2"/>
          <p:cNvSpPr>
            <a:spLocks noGrp="1"/>
          </p:cNvSpPr>
          <p:nvPr>
            <p:ph idx="15" hasCustomPrompt="1"/>
          </p:nvPr>
        </p:nvSpPr>
        <p:spPr bwMode="auto">
          <a:xfrm>
            <a:off x="4644009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Char char="*"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/>
                <a:cs typeface="Source Sans Pro"/>
              </a:defRPr>
            </a:lvl1pPr>
            <a:lvl2pPr marL="557213" indent="-214313">
              <a:buSzPct val="90000"/>
              <a:buFont typeface="Calibri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/>
                <a:cs typeface="Source Sans Pro"/>
              </a:defRPr>
            </a:lvl2pPr>
            <a:lvl3pPr marL="857250" indent="-171450">
              <a:buSzPct val="80000"/>
              <a:buFont typeface="Wingdings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/>
                <a:cs typeface="Source Sans Pro"/>
              </a:defRPr>
            </a:lvl3pPr>
            <a:lvl4pPr marL="1028700" marR="0" indent="0" algn="l" defTabSz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0000"/>
              <a:buFont typeface="Calibri"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/>
                <a:cs typeface="Source Sans Pro"/>
              </a:defRPr>
            </a:lvl4pPr>
            <a:lvl5pPr marL="1657350" marR="0" indent="-457200" algn="l" defTabSz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Calibri"/>
              <a:buChar char="-"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/>
                <a:cs typeface="Source Sans Pro"/>
              </a:defRPr>
            </a:lvl5pPr>
          </a:lstStyle>
          <a:p>
            <a:pPr lvl="0">
              <a:defRPr/>
            </a:pPr>
            <a:r>
              <a:rPr lang="it-IT"/>
              <a:t>Click here to add text</a:t>
            </a:r>
            <a:endParaRPr/>
          </a:p>
          <a:p>
            <a:pPr lvl="1">
              <a:defRPr/>
            </a:pPr>
            <a:r>
              <a:rPr lang="it-IT"/>
              <a:t>Second level</a:t>
            </a:r>
          </a:p>
          <a:p>
            <a:pPr lvl="2">
              <a:defRPr/>
            </a:pPr>
            <a:r>
              <a:rPr lang="it-IT"/>
              <a:t> Third level</a:t>
            </a:r>
          </a:p>
          <a:p>
            <a:pPr lvl="3">
              <a:defRPr/>
            </a:pPr>
            <a:endParaRPr lang="it-IT"/>
          </a:p>
          <a:p>
            <a:pPr lvl="4">
              <a:defRPr/>
            </a:pPr>
            <a:endParaRPr lang="it-IT"/>
          </a:p>
          <a:p>
            <a:pPr lvl="4">
              <a:defRPr/>
            </a:pPr>
            <a:endParaRPr lang="it-IT"/>
          </a:p>
          <a:p>
            <a:pPr lvl="4">
              <a:defRPr/>
            </a:pPr>
            <a:endParaRPr lang="it-IT"/>
          </a:p>
          <a:p>
            <a:pPr lvl="4">
              <a:defRPr/>
            </a:pPr>
            <a:endParaRPr lang="it-IT"/>
          </a:p>
          <a:p>
            <a:pPr lvl="4">
              <a:defRPr/>
            </a:pPr>
            <a:endParaRPr lang="it-IT"/>
          </a:p>
        </p:txBody>
      </p:sp>
      <p:sp>
        <p:nvSpPr>
          <p:cNvPr id="6" name="Rettangolo 25"/>
          <p:cNvSpPr/>
          <p:nvPr userDrawn="1"/>
        </p:nvSpPr>
        <p:spPr bwMode="auto"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 sz="1350"/>
          </a:p>
        </p:txBody>
      </p:sp>
      <p:sp>
        <p:nvSpPr>
          <p:cNvPr id="7" name="Rettangolo 26"/>
          <p:cNvSpPr/>
          <p:nvPr userDrawn="1"/>
        </p:nvSpPr>
        <p:spPr bwMode="auto"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 sz="1350"/>
          </a:p>
        </p:txBody>
      </p:sp>
      <p:sp>
        <p:nvSpPr>
          <p:cNvPr id="8" name="Rettangolo 27"/>
          <p:cNvSpPr/>
          <p:nvPr userDrawn="1"/>
        </p:nvSpPr>
        <p:spPr bwMode="auto"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 sz="1350"/>
          </a:p>
        </p:txBody>
      </p:sp>
      <p:sp>
        <p:nvSpPr>
          <p:cNvPr id="9" name="Rettangolo 28"/>
          <p:cNvSpPr/>
          <p:nvPr userDrawn="1"/>
        </p:nvSpPr>
        <p:spPr bwMode="auto"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 sz="1350"/>
          </a:p>
        </p:txBody>
      </p:sp>
      <p:sp>
        <p:nvSpPr>
          <p:cNvPr id="10" name="Rettangolo 29"/>
          <p:cNvSpPr/>
          <p:nvPr userDrawn="1"/>
        </p:nvSpPr>
        <p:spPr bwMode="auto"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 sz="1350"/>
          </a:p>
        </p:txBody>
      </p:sp>
      <p:sp>
        <p:nvSpPr>
          <p:cNvPr id="11" name="Rettangolo 30"/>
          <p:cNvSpPr/>
          <p:nvPr userDrawn="1"/>
        </p:nvSpPr>
        <p:spPr bwMode="auto"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 sz="1350"/>
          </a:p>
        </p:txBody>
      </p:sp>
      <p:sp>
        <p:nvSpPr>
          <p:cNvPr id="12" name="Rettangolo 31"/>
          <p:cNvSpPr/>
          <p:nvPr userDrawn="1"/>
        </p:nvSpPr>
        <p:spPr bwMode="auto"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 sz="1350"/>
          </a:p>
        </p:txBody>
      </p:sp>
      <p:sp>
        <p:nvSpPr>
          <p:cNvPr id="13" name="Rettangolo 32"/>
          <p:cNvSpPr/>
          <p:nvPr userDrawn="1"/>
        </p:nvSpPr>
        <p:spPr bwMode="auto"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 sz="1350"/>
          </a:p>
        </p:txBody>
      </p:sp>
      <p:sp>
        <p:nvSpPr>
          <p:cNvPr id="14" name="Rettangolo 33"/>
          <p:cNvSpPr/>
          <p:nvPr userDrawn="1"/>
        </p:nvSpPr>
        <p:spPr bwMode="auto"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 sz="1350"/>
          </a:p>
        </p:txBody>
      </p:sp>
      <p:sp>
        <p:nvSpPr>
          <p:cNvPr id="15" name="Rettangolo 34"/>
          <p:cNvSpPr/>
          <p:nvPr userDrawn="1"/>
        </p:nvSpPr>
        <p:spPr bwMode="auto"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 sz="1350"/>
          </a:p>
        </p:txBody>
      </p:sp>
      <p:sp>
        <p:nvSpPr>
          <p:cNvPr id="16" name="Rettangolo 35"/>
          <p:cNvSpPr/>
          <p:nvPr userDrawn="1"/>
        </p:nvSpPr>
        <p:spPr bwMode="auto"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 sz="1350"/>
          </a:p>
        </p:txBody>
      </p:sp>
      <p:sp>
        <p:nvSpPr>
          <p:cNvPr id="17" name="Rettangolo 36"/>
          <p:cNvSpPr/>
          <p:nvPr userDrawn="1"/>
        </p:nvSpPr>
        <p:spPr bwMode="auto"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 sz="1350"/>
          </a:p>
        </p:txBody>
      </p:sp>
      <p:cxnSp>
        <p:nvCxnSpPr>
          <p:cNvPr id="18" name="Connettore 1 40"/>
          <p:cNvCxnSpPr>
            <a:cxnSpLocks/>
          </p:cNvCxnSpPr>
          <p:nvPr userDrawn="1"/>
        </p:nvCxnSpPr>
        <p:spPr bwMode="auto">
          <a:xfrm flipH="1" flipV="1">
            <a:off x="251520" y="6376247"/>
            <a:ext cx="8640960" cy="5084"/>
          </a:xfrm>
          <a:prstGeom prst="line">
            <a:avLst/>
          </a:prstGeom>
          <a:ln w="12700">
            <a:solidFill>
              <a:srgbClr val="1D2F4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Immagine 37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20" name="Immagine 43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21" name="Rettangolo 45"/>
          <p:cNvSpPr/>
          <p:nvPr userDrawn="1"/>
        </p:nvSpPr>
        <p:spPr bwMode="auto"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 sz="135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1000" b="0" i="0">
                <a:solidFill>
                  <a:schemeClr val="tx1"/>
                </a:solidFill>
                <a:latin typeface="Calibri"/>
                <a:ea typeface="Source Sans Pro"/>
                <a:cs typeface="Calibri"/>
              </a:defRPr>
            </a:lvl1pPr>
          </a:lstStyle>
          <a:p>
            <a:pPr>
              <a:defRPr/>
            </a:pPr>
            <a:fld id="{B6F15528-21DE-4FAA-801E-634DDDAF4B2B}" type="slidenum">
              <a:rPr lang="en-US"/>
              <a:t>‹#›</a:t>
            </a:fld>
            <a:endParaRPr lang="en-US"/>
          </a:p>
        </p:txBody>
      </p:sp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/>
                <a:cs typeface="Source Sans Pro"/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>01-Jul-20</a:t>
            </a:fld>
            <a:endParaRPr lang="en-US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/>
                <a:cs typeface="Source Sans Pro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25" name="Segnaposto testo 3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2911677" y="260489"/>
            <a:ext cx="5980803" cy="8640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>
              <a:defRPr/>
            </a:pPr>
            <a:r>
              <a:rPr lang="en-GB"/>
              <a:t>Click here to add title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le &amp; Text (Vertical)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3" hasCustomPrompt="1"/>
          </p:nvPr>
        </p:nvSpPr>
        <p:spPr bwMode="auto">
          <a:xfrm rot="5400000">
            <a:off x="2123727" y="-603447"/>
            <a:ext cx="4896546" cy="8640960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Char char="*"/>
              <a:defRPr sz="28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/>
                <a:cs typeface="Source Sans Pro"/>
              </a:defRPr>
            </a:lvl1pPr>
            <a:lvl2pPr marL="557213" indent="-214313">
              <a:buSzPct val="90000"/>
              <a:buFont typeface="Calibri"/>
              <a:buChar char="-"/>
              <a:defRPr sz="26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/>
                <a:cs typeface="Source Sans Pro"/>
              </a:defRPr>
            </a:lvl2pPr>
            <a:lvl3pPr marL="857250" indent="-171450">
              <a:buSzPct val="80000"/>
              <a:buFont typeface="Wingdings"/>
              <a:buChar char="§"/>
              <a:defRPr sz="24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/>
                <a:cs typeface="Source Sans Pro"/>
              </a:defRPr>
            </a:lvl3pPr>
            <a:lvl4pPr marL="1028700" marR="0" indent="0" algn="l" defTabSz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0000"/>
              <a:buFont typeface="Calibri"/>
              <a:buNone/>
              <a:defRPr sz="28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/>
                <a:cs typeface="Source Sans Pro"/>
              </a:defRPr>
            </a:lvl4pPr>
            <a:lvl5pPr marL="1657350" marR="0" indent="-457200" algn="l" defTabSz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Calibri"/>
              <a:buChar char="-"/>
              <a:defRPr sz="28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/>
                <a:cs typeface="Source Sans Pro"/>
              </a:defRPr>
            </a:lvl5pPr>
          </a:lstStyle>
          <a:p>
            <a:pPr lvl="0">
              <a:defRPr/>
            </a:pPr>
            <a:r>
              <a:rPr lang="en-GB"/>
              <a:t>Click here to add text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 Third level</a:t>
            </a:r>
            <a:endParaRPr/>
          </a:p>
          <a:p>
            <a:pPr lvl="3">
              <a:defRPr/>
            </a:pPr>
            <a:r>
              <a:rPr lang="en-GB"/>
              <a:t> </a:t>
            </a:r>
            <a:endParaRPr/>
          </a:p>
          <a:p>
            <a:pPr lvl="4">
              <a:defRPr/>
            </a:pPr>
            <a:endParaRPr lang="en-GB"/>
          </a:p>
          <a:p>
            <a:pPr lvl="4">
              <a:defRPr/>
            </a:pPr>
            <a:endParaRPr lang="en-GB"/>
          </a:p>
          <a:p>
            <a:pPr lvl="4">
              <a:defRPr/>
            </a:pPr>
            <a:endParaRPr lang="en-GB"/>
          </a:p>
          <a:p>
            <a:pPr lvl="4">
              <a:defRPr/>
            </a:pPr>
            <a:endParaRPr lang="en-GB"/>
          </a:p>
          <a:p>
            <a:pPr lvl="4">
              <a:defRPr/>
            </a:pPr>
            <a:endParaRPr lang="en-GB"/>
          </a:p>
        </p:txBody>
      </p:sp>
      <p:cxnSp>
        <p:nvCxnSpPr>
          <p:cNvPr id="5" name="Connettore 1 39"/>
          <p:cNvCxnSpPr>
            <a:cxnSpLocks/>
          </p:cNvCxnSpPr>
          <p:nvPr userDrawn="1"/>
        </p:nvCxnSpPr>
        <p:spPr bwMode="auto">
          <a:xfrm flipH="1" flipV="1">
            <a:off x="251520" y="6376247"/>
            <a:ext cx="8640960" cy="5084"/>
          </a:xfrm>
          <a:prstGeom prst="line">
            <a:avLst/>
          </a:prstGeom>
          <a:ln w="12700">
            <a:solidFill>
              <a:srgbClr val="1D2F4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Immagine 31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7" name="Immagine 36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8" name="Rettangolo 44"/>
          <p:cNvSpPr/>
          <p:nvPr userDrawn="1"/>
        </p:nvSpPr>
        <p:spPr bwMode="auto"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 sz="135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1000" b="0" i="0">
                <a:solidFill>
                  <a:schemeClr val="tx1"/>
                </a:solidFill>
                <a:latin typeface="Calibri"/>
                <a:ea typeface="Source Sans Pro"/>
                <a:cs typeface="Calibri"/>
              </a:defRPr>
            </a:lvl1pPr>
          </a:lstStyle>
          <a:p>
            <a:pPr>
              <a:defRPr/>
            </a:pPr>
            <a:fld id="{B6F15528-21DE-4FAA-801E-634DDDAF4B2B}" type="slidenum">
              <a:rPr lang="en-US"/>
              <a:t>‹#›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/>
                <a:cs typeface="Source Sans Pro"/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>01-Jul-20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/>
                <a:cs typeface="Source Sans Pro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12" name="Segnaposto testo 3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2911677" y="260489"/>
            <a:ext cx="5980803" cy="8640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>
              <a:defRPr/>
            </a:pPr>
            <a:r>
              <a:rPr lang="en-GB"/>
              <a:t>Click here to add title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Intermediate Slide">
    <p:bg>
      <p:bgPr>
        <a:blipFill>
          <a:blip r:embed="rId2">
            <a:lum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 bwMode="auto">
          <a:xfrm>
            <a:off x="683568" y="2849622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/>
                <a:cs typeface="Source Sans Pro"/>
              </a:defRPr>
            </a:lvl1pPr>
            <a:lvl2pPr marL="557213" indent="-214313">
              <a:buSzPct val="90000"/>
              <a:buFont typeface="Calibri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/>
                <a:cs typeface="Source Sans Pro"/>
              </a:defRPr>
            </a:lvl2pPr>
            <a:lvl3pPr marL="857250" indent="-171450">
              <a:buSzPct val="80000"/>
              <a:buFont typeface="Wingdings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/>
                <a:cs typeface="Source Sans Pro"/>
              </a:defRPr>
            </a:lvl3pPr>
            <a:lvl4pPr marL="1028700" marR="0" indent="0" algn="l" defTabSz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0000"/>
              <a:buFont typeface="Calibri"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/>
                <a:cs typeface="Source Sans Pro"/>
              </a:defRPr>
            </a:lvl4pPr>
            <a:lvl5pPr marL="1371600" marR="0" indent="0" algn="l" defTabSz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/>
                <a:cs typeface="Source Sans Pro"/>
              </a:defRPr>
            </a:lvl5pPr>
          </a:lstStyle>
          <a:p>
            <a:pPr lvl="0">
              <a:defRPr/>
            </a:pPr>
            <a:r>
              <a:rPr lang="en-GB"/>
              <a:t>Click here to add text</a:t>
            </a:r>
            <a:endParaRPr lang="it-IT"/>
          </a:p>
          <a:p>
            <a:pPr lvl="4">
              <a:defRPr/>
            </a:pPr>
            <a:endParaRPr lang="it-IT"/>
          </a:p>
          <a:p>
            <a:pPr lvl="4">
              <a:defRPr/>
            </a:pPr>
            <a:endParaRPr lang="it-IT"/>
          </a:p>
          <a:p>
            <a:pPr lvl="4">
              <a:defRPr/>
            </a:pPr>
            <a:endParaRPr lang="it-IT"/>
          </a:p>
          <a:p>
            <a:pPr lvl="4">
              <a:defRPr/>
            </a:pPr>
            <a:endParaRPr lang="it-IT"/>
          </a:p>
          <a:p>
            <a:pPr lvl="4">
              <a:defRPr/>
            </a:pPr>
            <a:endParaRPr lang="it-IT"/>
          </a:p>
        </p:txBody>
      </p: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 bwMode="auto">
          <a:xfrm>
            <a:off x="683568" y="2162303"/>
            <a:ext cx="5883079" cy="5564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/>
                <a:cs typeface="Source Sans Pro"/>
              </a:defRPr>
            </a:lvl1pPr>
            <a:lvl2pPr marL="557213" indent="-214313">
              <a:buSzPct val="90000"/>
              <a:buFont typeface="Calibri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/>
                <a:cs typeface="Source Sans Pro"/>
              </a:defRPr>
            </a:lvl2pPr>
            <a:lvl3pPr marL="857250" indent="-171450">
              <a:buSzPct val="80000"/>
              <a:buFont typeface="Wingdings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/>
                <a:cs typeface="Source Sans Pro"/>
              </a:defRPr>
            </a:lvl3pPr>
            <a:lvl4pPr marL="1028700" marR="0" indent="0" algn="l" defTabSz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0000"/>
              <a:buFont typeface="Calibri"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/>
                <a:cs typeface="Source Sans Pro"/>
              </a:defRPr>
            </a:lvl4pPr>
            <a:lvl5pPr marL="1371600" marR="0" indent="0" algn="l" defTabSz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/>
                <a:cs typeface="Source Sans Pro"/>
              </a:defRPr>
            </a:lvl5pPr>
          </a:lstStyle>
          <a:p>
            <a:pPr>
              <a:defRPr/>
            </a:pPr>
            <a:r>
              <a:rPr lang="en-GB" b="0">
                <a:solidFill>
                  <a:schemeClr val="accent5">
                    <a:lumMod val="75000"/>
                  </a:schemeClr>
                </a:solidFill>
              </a:rPr>
              <a:t>Click here to add subtitle</a:t>
            </a:r>
            <a:endParaRPr/>
          </a:p>
          <a:p>
            <a:pPr lvl="4">
              <a:defRPr/>
            </a:pPr>
            <a:endParaRPr lang="it-IT"/>
          </a:p>
          <a:p>
            <a:pPr lvl="4">
              <a:defRPr/>
            </a:pPr>
            <a:endParaRPr lang="it-IT"/>
          </a:p>
          <a:p>
            <a:pPr lvl="4">
              <a:defRPr/>
            </a:pPr>
            <a:endParaRPr lang="it-IT"/>
          </a:p>
          <a:p>
            <a:pPr lvl="4">
              <a:defRPr/>
            </a:pPr>
            <a:endParaRPr lang="it-IT"/>
          </a:p>
          <a:p>
            <a:pPr lvl="4">
              <a:defRPr/>
            </a:pPr>
            <a:endParaRPr lang="it-IT"/>
          </a:p>
        </p:txBody>
      </p:sp>
      <p:pic>
        <p:nvPicPr>
          <p:cNvPr id="6" name="Immagine 11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0" y="6833419"/>
            <a:ext cx="9144000" cy="56665"/>
          </a:xfrm>
          <a:prstGeom prst="rect">
            <a:avLst/>
          </a:prstGeom>
        </p:spPr>
      </p:pic>
      <p:sp>
        <p:nvSpPr>
          <p:cNvPr id="7" name="Segnaposto testo 3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83568" y="1484784"/>
            <a:ext cx="5980803" cy="58586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>
              <a:defRPr/>
            </a:pPr>
            <a:r>
              <a:rPr lang="en-GB"/>
              <a:t>Click here to add title</a:t>
            </a:r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-135" y="-1585"/>
            <a:ext cx="9144000" cy="566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Customised Layout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asellaDiTesto 5"/>
          <p:cNvSpPr>
            <a:spLocks noAdjustHandles="1"/>
          </p:cNvSpPr>
          <p:nvPr userDrawn="1"/>
        </p:nvSpPr>
        <p:spPr bwMode="auto">
          <a:xfrm>
            <a:off x="3131840" y="5919963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GB" sz="2000">
                <a:solidFill>
                  <a:srgbClr val="1D2F45"/>
                </a:solidFill>
                <a:ea typeface="Source Sans Pro"/>
                <a:cs typeface="Source Sans Pro"/>
              </a:rPr>
              <a:t>eosc-hub.eu</a:t>
            </a:r>
            <a:endParaRPr/>
          </a:p>
        </p:txBody>
      </p:sp>
      <p:pic>
        <p:nvPicPr>
          <p:cNvPr id="5" name="Immagine 6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2771800" y="5838387"/>
            <a:ext cx="589524" cy="578959"/>
          </a:xfrm>
          <a:prstGeom prst="rect">
            <a:avLst/>
          </a:prstGeom>
        </p:spPr>
      </p:pic>
      <p:pic>
        <p:nvPicPr>
          <p:cNvPr id="6" name="Immagine 7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4571998" y="5803404"/>
            <a:ext cx="644783" cy="633228"/>
          </a:xfrm>
          <a:prstGeom prst="rect">
            <a:avLst/>
          </a:prstGeom>
        </p:spPr>
      </p:pic>
      <p:sp>
        <p:nvSpPr>
          <p:cNvPr id="7" name="CasellaDiTesto 8"/>
          <p:cNvSpPr>
            <a:spLocks noAdjustHandles="1"/>
          </p:cNvSpPr>
          <p:nvPr userDrawn="1"/>
        </p:nvSpPr>
        <p:spPr bwMode="auto">
          <a:xfrm>
            <a:off x="5004049" y="5892827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defRPr/>
            </a:pPr>
            <a:r>
              <a:rPr lang="en-GB" sz="2000">
                <a:solidFill>
                  <a:srgbClr val="1D2F45"/>
                </a:solidFill>
                <a:ea typeface="Source Sans Pro"/>
                <a:cs typeface="Source Sans Pro"/>
              </a:rPr>
              <a:t>@EOSC_eu</a:t>
            </a:r>
          </a:p>
        </p:txBody>
      </p:sp>
      <p:pic>
        <p:nvPicPr>
          <p:cNvPr id="8" name="Immagine 1"/>
          <p:cNvPicPr>
            <a:picLocks noChangeAspect="1"/>
          </p:cNvPicPr>
          <p:nvPr userDrawn="1"/>
        </p:nvPicPr>
        <p:blipFill>
          <a:blip r:embed="rId5"/>
          <a:stretch/>
        </p:blipFill>
        <p:spPr bwMode="auto">
          <a:xfrm>
            <a:off x="3603907" y="3358840"/>
            <a:ext cx="1784961" cy="2231201"/>
          </a:xfrm>
          <a:prstGeom prst="rect">
            <a:avLst/>
          </a:prstGeom>
        </p:spPr>
      </p:pic>
      <p:cxnSp>
        <p:nvCxnSpPr>
          <p:cNvPr id="9" name="Connettore 1 17"/>
          <p:cNvCxnSpPr>
            <a:cxnSpLocks/>
          </p:cNvCxnSpPr>
          <p:nvPr userDrawn="1"/>
        </p:nvCxnSpPr>
        <p:spPr bwMode="auto">
          <a:xfrm>
            <a:off x="671555" y="2929632"/>
            <a:ext cx="2112235" cy="0"/>
          </a:xfrm>
          <a:prstGeom prst="line">
            <a:avLst/>
          </a:prstGeom>
          <a:ln>
            <a:solidFill>
              <a:srgbClr val="1D2F4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olo 22"/>
          <p:cNvSpPr>
            <a:spLocks noGrp="1"/>
          </p:cNvSpPr>
          <p:nvPr>
            <p:ph type="title" hasCustomPrompt="1"/>
          </p:nvPr>
        </p:nvSpPr>
        <p:spPr bwMode="auto">
          <a:xfrm>
            <a:off x="597702" y="1772817"/>
            <a:ext cx="2894178" cy="10081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pPr>
              <a:defRPr/>
            </a:pPr>
            <a:r>
              <a:rPr lang="it-IT" b="1">
                <a:solidFill>
                  <a:srgbClr val="1C3046"/>
                </a:solidFill>
              </a:rPr>
              <a:t>Thank you for your attention!</a:t>
            </a:r>
            <a:endParaRPr lang="en-GB"/>
          </a:p>
        </p:txBody>
      </p:sp>
      <p:sp>
        <p:nvSpPr>
          <p:cNvPr id="11" name="Segnaposto contenuto 32"/>
          <p:cNvSpPr>
            <a:spLocks noGrp="1"/>
          </p:cNvSpPr>
          <p:nvPr>
            <p:ph sz="quarter" idx="10" hasCustomPrompt="1"/>
          </p:nvPr>
        </p:nvSpPr>
        <p:spPr bwMode="auto">
          <a:xfrm>
            <a:off x="5508104" y="1773238"/>
            <a:ext cx="3385071" cy="1585912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>
              <a:buFontTx/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indent="0">
              <a:buNone/>
              <a:defRPr/>
            </a:pPr>
            <a:r>
              <a:rPr lang="en-GB" sz="1800" b="1">
                <a:solidFill>
                  <a:srgbClr val="1C3046"/>
                </a:solidFill>
              </a:rPr>
              <a:t>Contact</a:t>
            </a:r>
            <a:endParaRPr/>
          </a:p>
          <a:p>
            <a:pPr marL="0" indent="0">
              <a:buNone/>
              <a:defRPr/>
            </a:pPr>
            <a:r>
              <a:rPr lang="en-GB" sz="1800">
                <a:solidFill>
                  <a:srgbClr val="1C3046"/>
                </a:solidFill>
              </a:rPr>
              <a:t>Lorem ipsum dolor sit amet, consectetur adipisicing elit, sed do eiusmod tempor incididunt ut labore et dolore magna</a:t>
            </a:r>
            <a:endParaRPr/>
          </a:p>
        </p:txBody>
      </p:sp>
      <p:sp>
        <p:nvSpPr>
          <p:cNvPr id="12" name="Segnaposto contenuto 32"/>
          <p:cNvSpPr>
            <a:spLocks noGrp="1"/>
          </p:cNvSpPr>
          <p:nvPr>
            <p:ph sz="quarter" idx="11" hasCustomPrompt="1"/>
          </p:nvPr>
        </p:nvSpPr>
        <p:spPr bwMode="auto">
          <a:xfrm>
            <a:off x="647105" y="3163634"/>
            <a:ext cx="2484735" cy="409382"/>
          </a:xfrm>
          <a:prstGeom prst="rect">
            <a:avLst/>
          </a:prstGeom>
        </p:spPr>
        <p:txBody>
          <a:bodyPr>
            <a:normAutofit/>
          </a:bodyPr>
          <a:lstStyle>
            <a:lvl1pPr marL="285750" marR="0" indent="-285750" algn="l" defTabSz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marR="0" lvl="0" indent="0" algn="l" defTabSz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defRPr/>
            </a:pPr>
            <a:r>
              <a:rPr lang="it-IT" sz="1800" i="1"/>
              <a:t>Questions?</a:t>
            </a:r>
            <a:endParaRPr/>
          </a:p>
          <a:p>
            <a:pPr marL="0" indent="0">
              <a:buNone/>
              <a:defRPr/>
            </a:pPr>
            <a:endParaRPr lang="it-IT" sz="1800" i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>
          <a:blip r:embed="rId9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1000" b="0" i="0">
                <a:solidFill>
                  <a:schemeClr val="tx1"/>
                </a:solidFill>
                <a:latin typeface="Calibri"/>
                <a:ea typeface="Source Sans Pro"/>
                <a:cs typeface="Calibri"/>
              </a:defRPr>
            </a:lvl1pPr>
          </a:lstStyle>
          <a:p>
            <a:pPr>
              <a:defRPr/>
            </a:pPr>
            <a:fld id="{B6F15528-21DE-4FAA-801E-634DDDAF4B2B}" type="slidenum">
              <a:rPr lang="en-US"/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/>
                <a:cs typeface="Source Sans Pro"/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>01-Jul-20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/>
                <a:cs typeface="Source Sans Pro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cxnSp>
        <p:nvCxnSpPr>
          <p:cNvPr id="7" name="Connettore 1 6"/>
          <p:cNvCxnSpPr>
            <a:cxnSpLocks/>
          </p:cNvCxnSpPr>
          <p:nvPr userDrawn="1"/>
        </p:nvCxnSpPr>
        <p:spPr bwMode="auto">
          <a:xfrm flipH="1" flipV="1">
            <a:off x="251520" y="6376247"/>
            <a:ext cx="8640960" cy="5084"/>
          </a:xfrm>
          <a:prstGeom prst="line">
            <a:avLst/>
          </a:prstGeom>
          <a:ln w="12700">
            <a:solidFill>
              <a:srgbClr val="1D2F4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ttangolo 7"/>
          <p:cNvSpPr/>
          <p:nvPr userDrawn="1"/>
        </p:nvSpPr>
        <p:spPr bwMode="auto"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 sz="135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/>
  <p:txStyles>
    <p:titleStyle>
      <a:lvl1pPr algn="l" defTabSz="342900">
        <a:spcBef>
          <a:spcPts val="0"/>
        </a:spcBef>
        <a:buNone/>
        <a:defRPr sz="3200" b="1">
          <a:solidFill>
            <a:srgbClr val="1C3046"/>
          </a:solidFill>
          <a:latin typeface="+mn-lt"/>
          <a:ea typeface="+mj-ea"/>
          <a:cs typeface="+mj-cs"/>
        </a:defRPr>
      </a:lvl1pPr>
    </p:titleStyle>
    <p:bodyStyle>
      <a:lvl1pPr marL="257175" indent="-257175" algn="l" defTabSz="3429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>
        <a:spcBef>
          <a:spcPts val="0"/>
        </a:spcBef>
        <a:buFont typeface="Arial"/>
        <a:buChar char="–"/>
        <a:defRPr sz="21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>
        <a:spcBef>
          <a:spcPts val="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>
        <a:spcBef>
          <a:spcPts val="0"/>
        </a:spcBef>
        <a:buFont typeface="Arial"/>
        <a:buChar char="–"/>
        <a:defRPr sz="15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>
        <a:spcBef>
          <a:spcPts val="0"/>
        </a:spcBef>
        <a:buFont typeface="Arial"/>
        <a:buChar char="»"/>
        <a:defRPr sz="15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>
        <a:spcBef>
          <a:spcPts val="0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>
        <a:spcBef>
          <a:spcPts val="0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>
        <a:spcBef>
          <a:spcPts val="0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>
        <a:spcBef>
          <a:spcPts val="0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342900">
        <a:defRPr sz="135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>
        <a:defRPr sz="135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>
        <a:defRPr sz="135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>
        <a:defRPr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udat.eu/services/userdoc/publish-from-b2drop-to-b2share" TargetMode="External"/><Relationship Id="rId2" Type="http://schemas.openxmlformats.org/officeDocument/2006/relationships/hyperlink" Target="https://eudat.eu/services/userdoc/b2dro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udat.eu/b2drop-training-suite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b2drop.eudat.eu/themes/b2drop/data-privacy-statement.html" TargetMode="External"/><Relationship Id="rId2" Type="http://schemas.openxmlformats.org/officeDocument/2006/relationships/hyperlink" Target="https://b2drop.eudat.eu/themes/b2drop/terms-of-use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egnaposto contenuto 1"/>
          <p:cNvSpPr>
            <a:spLocks noGrp="1"/>
          </p:cNvSpPr>
          <p:nvPr>
            <p:ph sz="quarter" idx="10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Service description</a:t>
            </a:r>
          </a:p>
        </p:txBody>
      </p:sp>
      <p:sp>
        <p:nvSpPr>
          <p:cNvPr id="5" name="Segnaposto contenuto 2"/>
          <p:cNvSpPr>
            <a:spLocks noGrp="1"/>
          </p:cNvSpPr>
          <p:nvPr>
            <p:ph sz="quarter" idx="11"/>
          </p:nvPr>
        </p:nvSpPr>
        <p:spPr bwMode="auto">
          <a:xfrm>
            <a:off x="1403350" y="2852738"/>
            <a:ext cx="6192837" cy="576262"/>
          </a:xfrm>
        </p:spPr>
        <p:txBody>
          <a:bodyPr/>
          <a:lstStyle/>
          <a:p>
            <a:pPr>
              <a:lnSpc>
                <a:spcPct val="104999"/>
              </a:lnSpc>
              <a:defRPr/>
            </a:pPr>
            <a:r>
              <a:rPr lang="en-GB" b="1"/>
              <a:t>EUDAT B2DROP</a:t>
            </a:r>
            <a:endParaRPr/>
          </a:p>
        </p:txBody>
      </p:sp>
      <p:sp>
        <p:nvSpPr>
          <p:cNvPr id="6" name="Textfeld 3"/>
          <p:cNvSpPr>
            <a:spLocks/>
          </p:cNvSpPr>
          <p:nvPr/>
        </p:nvSpPr>
        <p:spPr bwMode="auto">
          <a:xfrm>
            <a:off x="3707903" y="4725143"/>
            <a:ext cx="5256619" cy="640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b="1">
                <a:solidFill>
                  <a:srgbClr val="1C3046"/>
                </a:solidFill>
              </a:rPr>
              <a:t>Dissemination level</a:t>
            </a:r>
            <a:r>
              <a:rPr lang="en-GB">
                <a:solidFill>
                  <a:srgbClr val="1C3046"/>
                </a:solidFill>
              </a:rPr>
              <a:t>: </a:t>
            </a:r>
            <a:r>
              <a:rPr lang="en-US"/>
              <a:t>Public</a:t>
            </a:r>
          </a:p>
          <a:p>
            <a:pPr>
              <a:defRPr/>
            </a:pPr>
            <a:endParaRPr lang="de-D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6F15528-21DE-4FAA-801E-634DDDAF4B2B}" type="slidenum">
              <a:rPr lang="en-US"/>
              <a:t>10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 i="1">
                <a:solidFill>
                  <a:schemeClr val="tx1"/>
                </a:solidFill>
              </a:rPr>
              <a:t>Access policies: </a:t>
            </a:r>
            <a:endParaRPr/>
          </a:p>
          <a:p>
            <a:pPr lvl="1">
              <a:defRPr/>
            </a:pPr>
            <a:r>
              <a:rPr lang="en-US" i="1">
                <a:solidFill>
                  <a:schemeClr val="tx1"/>
                </a:solidFill>
              </a:rPr>
              <a:t>Policy-based</a:t>
            </a:r>
            <a:endParaRPr/>
          </a:p>
          <a:p>
            <a:pPr lvl="1">
              <a:defRPr/>
            </a:pPr>
            <a:r>
              <a:rPr lang="en-US" sz="2400" b="0" i="1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Other needs, like an own instance or dedicated storage, </a:t>
            </a:r>
            <a:r>
              <a:rPr lang="en-US" sz="2600" b="0" i="1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has to be discussed</a:t>
            </a:r>
          </a:p>
          <a:p>
            <a:pPr lvl="1">
              <a:defRPr/>
            </a:pPr>
            <a:r>
              <a:rPr lang="en-US" sz="2400" b="0" i="1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Maket-driven (Other needs, like an own instance or additional storage)</a:t>
            </a:r>
            <a:endParaRPr lang="en-US" sz="2600" b="0" i="1" u="none" strike="noStrike" cap="none" spc="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0" indent="0">
              <a:buNone/>
              <a:defRPr/>
            </a:pPr>
            <a:endParaRPr lang="en-US" sz="2600" b="0" i="1" u="none" strike="noStrike" cap="none" spc="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ABF45F9-6551-4025-A4D5-1BC004B2F8D4}" type="datetime1">
              <a:rPr lang="en-US"/>
              <a:t>01-Jul-20</a:t>
            </a:fld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4"/>
          </p:nvPr>
        </p:nvSpPr>
        <p:spPr bwMode="auto">
          <a:xfrm>
            <a:off x="2911677" y="260489"/>
            <a:ext cx="6232323" cy="864081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/>
              <a:t>Access policies and Funding models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6F15528-21DE-4FAA-801E-634DDDAF4B2B}" type="slidenum">
              <a:rPr lang="en-US"/>
              <a:t>11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2400" b="0" i="1" u="none" strike="noStrike" cap="none" spc="0">
                <a:solidFill>
                  <a:schemeClr val="tx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Shared calendar within a research group/community</a:t>
            </a:r>
          </a:p>
          <a:p>
            <a:pPr lvl="1">
              <a:defRPr/>
            </a:pPr>
            <a:r>
              <a:rPr lang="en-US" sz="2200" b="0" i="1" u="none" strike="noStrike" cap="none" spc="0">
                <a:solidFill>
                  <a:schemeClr val="tx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The calendar extension of B2DROP is used to satisfy the </a:t>
            </a:r>
            <a:r>
              <a:rPr lang="en-US" sz="2400" b="0" i="1" u="none" strike="noStrike" cap="none" spc="0">
                <a:solidFill>
                  <a:schemeClr val="tx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needs of the research group.</a:t>
            </a:r>
          </a:p>
          <a:p>
            <a:pPr lvl="1">
              <a:defRPr/>
            </a:pPr>
            <a:r>
              <a:rPr lang="en-US" sz="2200" b="0" i="1" u="none" strike="noStrike" cap="none" spc="0">
                <a:solidFill>
                  <a:schemeClr val="tx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The group has a shared calendar with all members and </a:t>
            </a:r>
            <a:r>
              <a:rPr lang="en-US" sz="2400" b="0" i="1" u="none" strike="noStrike" cap="none" spc="0">
                <a:solidFill>
                  <a:schemeClr val="tx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appointments get automatically synchronised to all involved users.</a:t>
            </a:r>
          </a:p>
          <a:p>
            <a:pPr lvl="1">
              <a:defRPr/>
            </a:pPr>
            <a:r>
              <a:rPr lang="en-US" sz="2200" b="0" i="1" u="none" strike="noStrike" cap="none" spc="0">
                <a:solidFill>
                  <a:schemeClr val="tx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Appointment exchange with all users by email is obsolete.</a:t>
            </a:r>
            <a:endParaRPr lang="en-US" sz="2400" b="0" i="1" u="none" strike="noStrike" cap="none" spc="0">
              <a:solidFill>
                <a:schemeClr val="tx1">
                  <a:lumMod val="75000"/>
                </a:schemeClr>
              </a:solidFill>
              <a:latin typeface="Calibri"/>
              <a:ea typeface="Calibri"/>
              <a:cs typeface="Calibri"/>
            </a:endParaRPr>
          </a:p>
          <a:p>
            <a:pPr lvl="1">
              <a:defRPr/>
            </a:pPr>
            <a:r>
              <a:rPr lang="en-US" sz="2200" b="0" i="1" u="none" strike="noStrike" cap="none" spc="0">
                <a:solidFill>
                  <a:schemeClr val="tx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One member created a calendar within his account and </a:t>
            </a:r>
            <a:r>
              <a:rPr lang="en-US" sz="2400" b="0" i="1" u="none" strike="noStrike" cap="none" spc="0">
                <a:solidFill>
                  <a:schemeClr val="tx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shares it with his colleagues.</a:t>
            </a:r>
          </a:p>
          <a:p>
            <a:pPr lvl="1">
              <a:defRPr/>
            </a:pPr>
            <a:r>
              <a:rPr lang="en-US" sz="2200" b="0" i="1" u="none" strike="noStrike" cap="none" spc="0">
                <a:solidFill>
                  <a:schemeClr val="tx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The calendar is synchronised with members local calendars </a:t>
            </a:r>
            <a:r>
              <a:rPr lang="en-US" sz="2400" b="0" i="1" u="none" strike="noStrike" cap="none" spc="0">
                <a:solidFill>
                  <a:schemeClr val="tx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on Android, Linux, Mac and Windows.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E246516-D760-42C5-8341-E6211A5E3C6C}" type="datetime1">
              <a:rPr lang="en-US"/>
              <a:t>01-Jul-20</a:t>
            </a:fld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4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Featured use cases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6F15528-21DE-4FAA-801E-634DDDAF4B2B}" type="slidenum">
              <a:rPr lang="en-US"/>
              <a:t>12</a:t>
            </a:fld>
            <a:endParaRPr lang="en-US"/>
          </a:p>
        </p:txBody>
      </p:sp>
      <p:sp>
        <p:nvSpPr>
          <p:cNvPr id="5" name="Segnaposto contenuto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en-GB" sz="2800" b="0" i="0" u="none" strike="noStrike" cap="none" spc="0">
                <a:solidFill>
                  <a:schemeClr val="tx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B2DROP documentation:</a:t>
            </a:r>
            <a:br>
              <a:rPr lang="en-GB" sz="2800" b="0" i="0" u="none" strike="noStrike" cap="none" spc="0">
                <a:solidFill>
                  <a:schemeClr val="tx1">
                    <a:lumMod val="75000"/>
                  </a:schemeClr>
                </a:solidFill>
                <a:latin typeface="Calibri"/>
                <a:ea typeface="Calibri"/>
                <a:cs typeface="Calibri"/>
              </a:rPr>
            </a:br>
            <a:r>
              <a:rPr lang="en-GB" sz="2800" b="0" i="0" u="sng" strike="noStrike" cap="none" spc="0">
                <a:latin typeface="Calibri"/>
                <a:ea typeface="Calibri"/>
                <a:cs typeface="Calibri"/>
                <a:hlinkClick r:id="rId2"/>
              </a:rPr>
              <a:t>https://eudat.eu/services/userdoc/b2drop</a:t>
            </a:r>
            <a:endParaRPr lang="en-GB" sz="2800" b="0" i="0" u="none" strike="noStrike" cap="none" spc="0">
              <a:solidFill>
                <a:schemeClr val="tx1">
                  <a:lumMod val="75000"/>
                </a:schemeClr>
              </a:solidFill>
              <a:latin typeface="Calibri"/>
              <a:ea typeface="Calibri"/>
              <a:cs typeface="Calibri"/>
            </a:endParaRPr>
          </a:p>
          <a:p>
            <a:pPr>
              <a:defRPr/>
            </a:pPr>
            <a:r>
              <a:rPr lang="en-GB" sz="2800" b="0" i="0" u="none" strike="noStrike" cap="none" spc="0">
                <a:solidFill>
                  <a:schemeClr val="tx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B2SHARE bridge documentation:</a:t>
            </a:r>
            <a:br>
              <a:rPr lang="en-GB" sz="2800" b="0" i="0" u="none" strike="noStrike" cap="none" spc="0">
                <a:solidFill>
                  <a:schemeClr val="tx1">
                    <a:lumMod val="75000"/>
                  </a:schemeClr>
                </a:solidFill>
                <a:latin typeface="Calibri"/>
                <a:ea typeface="Calibri"/>
                <a:cs typeface="Calibri"/>
              </a:rPr>
            </a:br>
            <a:r>
              <a:rPr lang="en-GB" sz="2800" b="0" i="0" u="sng" strike="noStrike" cap="none" spc="0">
                <a:latin typeface="Calibri"/>
                <a:ea typeface="Calibri"/>
                <a:cs typeface="Calibri"/>
                <a:hlinkClick r:id="rId3"/>
              </a:rPr>
              <a:t>https://eudat.eu/services/userdoc/publish-from-b2drop-to-b2share</a:t>
            </a:r>
            <a:endParaRPr lang="en-GB" sz="2800" b="0" i="0" u="none" strike="noStrike" cap="none" spc="0">
              <a:solidFill>
                <a:schemeClr val="tx1">
                  <a:lumMod val="75000"/>
                </a:schemeClr>
              </a:solidFill>
              <a:latin typeface="Calibri"/>
              <a:ea typeface="Calibri"/>
              <a:cs typeface="Calibri"/>
            </a:endParaRPr>
          </a:p>
          <a:p>
            <a:pPr>
              <a:defRPr/>
            </a:pPr>
            <a:r>
              <a:rPr lang="en-GB" sz="2800" b="0" i="0" u="none" strike="noStrike" cap="none" spc="0">
                <a:solidFill>
                  <a:schemeClr val="tx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B2DROP training suite:</a:t>
            </a:r>
            <a:br>
              <a:rPr lang="en-GB" sz="2800" b="0" i="0" u="none" strike="noStrike" cap="none" spc="0">
                <a:solidFill>
                  <a:schemeClr val="tx1">
                    <a:lumMod val="75000"/>
                  </a:schemeClr>
                </a:solidFill>
                <a:latin typeface="Calibri"/>
                <a:ea typeface="Calibri"/>
                <a:cs typeface="Calibri"/>
              </a:rPr>
            </a:br>
            <a:r>
              <a:rPr lang="en-GB" sz="2800" b="0" i="0" u="sng" strike="noStrike" cap="none" spc="0">
                <a:latin typeface="Calibri"/>
                <a:ea typeface="Calibri"/>
                <a:cs typeface="Calibri"/>
                <a:hlinkClick r:id="rId4"/>
              </a:rPr>
              <a:t>https://www.eudat.eu/b2drop-training-suite</a:t>
            </a:r>
            <a:endParaRPr lang="en-GB" sz="2800" b="0" i="0" u="none" strike="noStrike" cap="none" spc="0">
              <a:solidFill>
                <a:schemeClr val="tx1">
                  <a:lumMod val="75000"/>
                </a:schemeClr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673ED21-2E67-4EDC-8CB9-57E138672477}" type="datetime1">
              <a:rPr lang="en-US"/>
              <a:t>01-Jul-20</a:t>
            </a:fld>
            <a:endParaRPr lang="en-US"/>
          </a:p>
        </p:txBody>
      </p:sp>
      <p:sp>
        <p:nvSpPr>
          <p:cNvPr id="7" name="Segnaposto testo 4"/>
          <p:cNvSpPr>
            <a:spLocks noGrp="1"/>
          </p:cNvSpPr>
          <p:nvPr>
            <p:ph type="body" sz="quarter" idx="14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Documentations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EUDAT B2DROP</a:t>
            </a:r>
            <a:br>
              <a:rPr lang="en-GB"/>
            </a:br>
            <a:r>
              <a:rPr lang="en-GB" sz="2400"/>
              <a:t>Service Description</a:t>
            </a:r>
            <a:endParaRPr lang="en-GB"/>
          </a:p>
        </p:txBody>
      </p:sp>
      <p:sp>
        <p:nvSpPr>
          <p:cNvPr id="5" name="Segnaposto contenuto 2"/>
          <p:cNvSpPr>
            <a:spLocks noGrp="1"/>
          </p:cNvSpPr>
          <p:nvPr>
            <p:ph sz="quarter" idx="10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egnaposto contenuto 3"/>
          <p:cNvSpPr>
            <a:spLocks noGrp="1"/>
          </p:cNvSpPr>
          <p:nvPr>
            <p:ph sz="quarter" idx="11"/>
          </p:nvPr>
        </p:nvSpPr>
        <p:spPr bwMode="auto"/>
        <p:txBody>
          <a:bodyPr/>
          <a:lstStyle/>
          <a:p>
            <a:pPr>
              <a:lnSpc>
                <a:spcPct val="104999"/>
              </a:lnSpc>
              <a:defRPr/>
            </a:pPr>
            <a:r>
              <a:rPr lang="en-GB" sz="2200"/>
              <a:t>20.02.2020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6F15528-21DE-4FAA-801E-634DDDAF4B2B}" type="slidenum">
              <a:rPr lang="en-US"/>
              <a:t>2</a:t>
            </a:fld>
            <a:endParaRPr lang="en-US"/>
          </a:p>
        </p:txBody>
      </p:sp>
      <p:sp>
        <p:nvSpPr>
          <p:cNvPr id="5" name="Segnaposto contenuto 2"/>
          <p:cNvSpPr>
            <a:spLocks noGrp="1"/>
          </p:cNvSpPr>
          <p:nvPr>
            <p:ph idx="1"/>
          </p:nvPr>
        </p:nvSpPr>
        <p:spPr bwMode="auto">
          <a:xfrm>
            <a:off x="251520" y="908720"/>
            <a:ext cx="8640960" cy="5215051"/>
          </a:xfrm>
        </p:spPr>
        <p:txBody>
          <a:bodyPr/>
          <a:lstStyle/>
          <a:p>
            <a:pPr>
              <a:defRPr/>
            </a:pPr>
            <a:r>
              <a:rPr lang="en-GB" i="1">
                <a:solidFill>
                  <a:schemeClr val="tx1"/>
                </a:solidFill>
              </a:rPr>
              <a:t>Motivation and driving consideration about the service</a:t>
            </a:r>
            <a:endParaRPr/>
          </a:p>
          <a:p>
            <a:pPr>
              <a:defRPr/>
            </a:pPr>
            <a:r>
              <a:rPr lang="en-GB" i="1">
                <a:solidFill>
                  <a:schemeClr val="tx1"/>
                </a:solidFill>
              </a:rPr>
              <a:t>Service architecture and interfaces: overview</a:t>
            </a:r>
            <a:endParaRPr/>
          </a:p>
          <a:p>
            <a:pPr lvl="1">
              <a:defRPr/>
            </a:pPr>
            <a:r>
              <a:rPr lang="en-GB" i="1">
                <a:solidFill>
                  <a:schemeClr val="tx1"/>
                </a:solidFill>
              </a:rPr>
              <a:t>How the user can access the service</a:t>
            </a:r>
            <a:endParaRPr/>
          </a:p>
          <a:p>
            <a:pPr lvl="2">
              <a:defRPr/>
            </a:pPr>
            <a:r>
              <a:rPr lang="en-GB" i="1">
                <a:solidFill>
                  <a:schemeClr val="tx1"/>
                </a:solidFill>
              </a:rPr>
              <a:t>E.g.: REST, GUI, CLIs, etc.</a:t>
            </a:r>
            <a:endParaRPr/>
          </a:p>
          <a:p>
            <a:pPr lvl="1">
              <a:defRPr/>
            </a:pPr>
            <a:r>
              <a:rPr lang="en-GB" i="1">
                <a:solidFill>
                  <a:schemeClr val="tx1"/>
                </a:solidFill>
              </a:rPr>
              <a:t>Service options and attributes</a:t>
            </a:r>
          </a:p>
          <a:p>
            <a:pPr>
              <a:defRPr/>
            </a:pPr>
            <a:r>
              <a:rPr lang="en-GB" i="1">
                <a:solidFill>
                  <a:schemeClr val="tx1"/>
                </a:solidFill>
              </a:rPr>
              <a:t>Acceptable Usage Policy (AUP)</a:t>
            </a:r>
            <a:endParaRPr/>
          </a:p>
          <a:p>
            <a:pPr>
              <a:defRPr/>
            </a:pPr>
            <a:r>
              <a:rPr lang="en-GB" i="1">
                <a:solidFill>
                  <a:schemeClr val="tx1"/>
                </a:solidFill>
              </a:rPr>
              <a:t>Access policy and business model</a:t>
            </a:r>
            <a:endParaRPr/>
          </a:p>
          <a:p>
            <a:pPr>
              <a:defRPr/>
            </a:pPr>
            <a:r>
              <a:rPr lang="en-GB" i="1">
                <a:solidFill>
                  <a:schemeClr val="tx1"/>
                </a:solidFill>
              </a:rPr>
              <a:t>Use cases</a:t>
            </a:r>
            <a:endParaRPr/>
          </a:p>
          <a:p>
            <a:pPr>
              <a:defRPr/>
            </a:pPr>
            <a:r>
              <a:rPr lang="en-GB" i="1">
                <a:solidFill>
                  <a:schemeClr val="tx1"/>
                </a:solidFill>
              </a:rPr>
              <a:t>Documentation/tutorial/information</a:t>
            </a:r>
            <a:endParaRPr/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4F08DC4-DE83-4F63-8090-0B20624E8C99}" type="datetime1">
              <a:rPr lang="en-US"/>
              <a:t>01-Jul-20</a:t>
            </a:fld>
            <a:endParaRPr lang="en-US"/>
          </a:p>
        </p:txBody>
      </p:sp>
      <p:sp>
        <p:nvSpPr>
          <p:cNvPr id="7" name="Segnaposto testo 4"/>
          <p:cNvSpPr>
            <a:spLocks noGrp="1"/>
          </p:cNvSpPr>
          <p:nvPr>
            <p:ph type="body" sz="quarter" idx="14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Content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6F15528-21DE-4FAA-801E-634DDDAF4B2B}" type="slidenum">
              <a:rPr lang="en-US"/>
              <a:t>3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2800" b="0" i="1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This service provides an online storage for researchers</a:t>
            </a:r>
          </a:p>
          <a:p>
            <a:pPr>
              <a:defRPr/>
            </a:pPr>
            <a:r>
              <a:rPr lang="en-US" sz="2800" b="0" i="1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Researchers can collaborate with others and work together on the data.</a:t>
            </a:r>
          </a:p>
          <a:p>
            <a:pPr>
              <a:defRPr/>
            </a:pPr>
            <a:r>
              <a:rPr lang="en-US" sz="2800" b="0" i="1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The data can be shared with external collaborators (no user of B2DROP) as well as collaborates who uses B2DROP too.</a:t>
            </a:r>
          </a:p>
          <a:p>
            <a:pPr>
              <a:defRPr/>
            </a:pPr>
            <a:r>
              <a:rPr lang="en-US" sz="2800" b="0" i="1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Shares can be done to users and as link.</a:t>
            </a:r>
          </a:p>
          <a:p>
            <a:pPr>
              <a:defRPr/>
            </a:pPr>
            <a:r>
              <a:rPr lang="en-US" sz="2800" b="0" i="1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The data can be shared with other platforms, which support the open cloud mesh.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8CCEE15-C2F9-44A5-A3A4-DA080B606F33}" type="datetime1">
              <a:rPr lang="en-US"/>
              <a:t>01-Jul-20</a:t>
            </a:fld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4"/>
          </p:nvPr>
        </p:nvSpPr>
        <p:spPr bwMode="auto">
          <a:xfrm>
            <a:off x="2699793" y="260489"/>
            <a:ext cx="6192688" cy="864081"/>
          </a:xfrm>
        </p:spPr>
        <p:txBody>
          <a:bodyPr/>
          <a:lstStyle/>
          <a:p>
            <a:pPr>
              <a:defRPr/>
            </a:pPr>
            <a:r>
              <a:rPr lang="en-US"/>
              <a:t>Motivation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DDD145D-0057-54A1-3245-6EE9EA9C511B}" type="slidenum">
              <a:rPr lang="en-US"/>
              <a:t>4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2800" b="0" i="1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Researches can synchronise their data across several computers/mobile devices.</a:t>
            </a:r>
          </a:p>
          <a:p>
            <a:pPr>
              <a:defRPr/>
            </a:pPr>
            <a:r>
              <a:rPr lang="en-US" sz="2800" b="0" i="1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Researchers can organise their work with (shared) calenders and address books.</a:t>
            </a:r>
          </a:p>
          <a:p>
            <a:pPr>
              <a:defRPr/>
            </a:pPr>
            <a:r>
              <a:rPr lang="en-US" sz="2800" b="0" i="1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Concluded documents can be published directly through B2SHARE.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A6C783-01C9-8E84-6572-E51E0F2B0DC1}" type="datetime1">
              <a:rPr lang="en-US"/>
              <a:t>01-Jul-20</a:t>
            </a:fld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4"/>
          </p:nvPr>
        </p:nvSpPr>
        <p:spPr bwMode="auto">
          <a:xfrm>
            <a:off x="2699792" y="260488"/>
            <a:ext cx="6192687" cy="864081"/>
          </a:xfrm>
        </p:spPr>
        <p:txBody>
          <a:bodyPr/>
          <a:lstStyle/>
          <a:p>
            <a:pPr>
              <a:defRPr/>
            </a:pPr>
            <a:r>
              <a:rPr lang="en-US"/>
              <a:t>Motivation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6F15528-21DE-4FAA-801E-634DDDAF4B2B}" type="slidenum">
              <a:rPr lang="en-US"/>
              <a:t>5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2600" b="0" i="0" u="none" strike="noStrike" cap="none" spc="0">
                <a:solidFill>
                  <a:schemeClr val="tx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B2DROP uses a web-server for user interaction and a database server to store data. Files are stored within the file-system of the web-server.</a:t>
            </a:r>
          </a:p>
          <a:p>
            <a:pPr>
              <a:defRPr/>
            </a:pPr>
            <a:r>
              <a:rPr lang="en-US" sz="2600" b="0" i="0" u="none" strike="noStrike" cap="none" spc="0">
                <a:solidFill>
                  <a:schemeClr val="tx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The underling open-source software is build up modular which allows to extend the system easily.</a:t>
            </a:r>
          </a:p>
          <a:p>
            <a:pPr>
              <a:defRPr/>
            </a:pPr>
            <a:r>
              <a:rPr lang="en-US" sz="2600" b="0" i="0" u="none" strike="noStrike" cap="none" spc="0">
                <a:solidFill>
                  <a:schemeClr val="tx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Additional features are enabled by different apps.</a:t>
            </a:r>
          </a:p>
          <a:p>
            <a:pPr>
              <a:defRPr/>
            </a:pPr>
            <a:r>
              <a:rPr lang="en-US" sz="2600" b="0" i="0" u="none" strike="noStrike" cap="none" spc="0">
                <a:solidFill>
                  <a:schemeClr val="tx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B2DROP creates deposits, including file transfer, at B2SHARE by the B2Share-bridge app.</a:t>
            </a:r>
          </a:p>
          <a:p>
            <a:pPr>
              <a:defRPr/>
            </a:pPr>
            <a:r>
              <a:rPr lang="en-US" sz="2600" b="0" i="0" u="none" strike="noStrike" cap="none" spc="0">
                <a:solidFill>
                  <a:schemeClr val="tx1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B2DROP depends on B2ACCESS because B2ACCESS does the user authentication for B2DROP.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8CCEE15-C2F9-44A5-A3A4-DA080B606F33}" type="datetime1">
              <a:rPr lang="en-US"/>
              <a:t>01-Jul-20</a:t>
            </a:fld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4"/>
          </p:nvPr>
        </p:nvSpPr>
        <p:spPr bwMode="auto">
          <a:xfrm>
            <a:off x="2699793" y="260489"/>
            <a:ext cx="6192688" cy="864081"/>
          </a:xfrm>
        </p:spPr>
        <p:txBody>
          <a:bodyPr/>
          <a:lstStyle/>
          <a:p>
            <a:pPr>
              <a:defRPr/>
            </a:pPr>
            <a:r>
              <a:rPr lang="en-US"/>
              <a:t>Service architecture and interface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6F15528-21DE-4FAA-801E-634DDDAF4B2B}" type="slidenum">
              <a:rPr lang="en-US"/>
              <a:t>6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2600" b="0" i="1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Users access the service by web browsers (GUI).</a:t>
            </a:r>
          </a:p>
          <a:p>
            <a:pPr lvl="1">
              <a:defRPr/>
            </a:pPr>
            <a:r>
              <a:rPr lang="en-US" sz="2400" b="0" i="1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The authentication of the users is done by B2ACCESS.</a:t>
            </a:r>
            <a:endParaRPr lang="en-US" sz="2600" b="0" i="1" u="none" strike="noStrike" cap="none" spc="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lvl="1">
              <a:defRPr/>
            </a:pPr>
            <a:r>
              <a:rPr lang="en-US" sz="2400" b="0" i="1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Shares are created within the GUI.</a:t>
            </a:r>
            <a:endParaRPr lang="en-US" sz="2600" b="0" i="1" u="none" strike="noStrike" cap="none" spc="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>
              <a:defRPr/>
            </a:pPr>
            <a:r>
              <a:rPr lang="en-US" sz="2600" b="0" i="1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Synchronisation of data is done by WebDAV protocol.</a:t>
            </a:r>
          </a:p>
          <a:p>
            <a:pPr lvl="1">
              <a:defRPr/>
            </a:pPr>
            <a:r>
              <a:rPr lang="en-US" sz="2400" b="0" i="1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Clients, e.g. Nextcloud or ownCloud, and WebDAV mounts </a:t>
            </a:r>
            <a:r>
              <a:rPr lang="en-US" sz="2600" b="0" i="1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could be used for access.</a:t>
            </a:r>
          </a:p>
          <a:p>
            <a:pPr lvl="1">
              <a:defRPr/>
            </a:pPr>
            <a:r>
              <a:rPr lang="en-US" sz="2400" b="0" i="1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The authentication depends on the used client and is done </a:t>
            </a:r>
            <a:r>
              <a:rPr lang="en-US" sz="2600" b="0" i="1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by B2ACCESS or an app password, created in the web frontend.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8CCEE15-C2F9-44A5-A3A4-DA080B606F33}" type="datetime1">
              <a:rPr lang="en-US"/>
              <a:t>01-Jul-20</a:t>
            </a:fld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4"/>
          </p:nvPr>
        </p:nvSpPr>
        <p:spPr bwMode="auto">
          <a:xfrm>
            <a:off x="2699793" y="260489"/>
            <a:ext cx="6192688" cy="864081"/>
          </a:xfrm>
        </p:spPr>
        <p:txBody>
          <a:bodyPr/>
          <a:lstStyle/>
          <a:p>
            <a:pPr>
              <a:defRPr/>
            </a:pPr>
            <a:r>
              <a:rPr lang="en-US"/>
              <a:t>Service access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0781070-4AE8-0A66-4124-41C627AAC1EA}" type="slidenum">
              <a:rPr lang="en-US"/>
              <a:t>7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2600" b="0" i="1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Synchronisation of calendars and address books is done by the Cal- and CardDAV protocols.</a:t>
            </a:r>
          </a:p>
          <a:p>
            <a:pPr lvl="1">
              <a:defRPr/>
            </a:pPr>
            <a:r>
              <a:rPr lang="en-US" sz="2400" b="0" i="1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Clients are applications which supports this protocols </a:t>
            </a:r>
            <a:r>
              <a:rPr lang="en-US" sz="2600" b="0" i="1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native, like email applications, or applications which synchronise the data between B2DROP and other applications, like DAVdroid or CalDav Synchronizer.</a:t>
            </a:r>
          </a:p>
          <a:p>
            <a:pPr lvl="1">
              <a:defRPr/>
            </a:pPr>
            <a:r>
              <a:rPr lang="en-US" sz="2400" b="0" i="1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The authentication depends on the used client and is done </a:t>
            </a:r>
            <a:r>
              <a:rPr lang="en-US" sz="2600" b="0" i="1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by B2ACCESS or an app password, created in the web frontend.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D2A2E94-FDD5-AE2A-1C21-CCB38DD44D59}" type="datetime1">
              <a:rPr lang="en-US"/>
              <a:t>01-Jul-20</a:t>
            </a:fld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4"/>
          </p:nvPr>
        </p:nvSpPr>
        <p:spPr bwMode="auto">
          <a:xfrm>
            <a:off x="2699792" y="260488"/>
            <a:ext cx="6192687" cy="864081"/>
          </a:xfrm>
        </p:spPr>
        <p:txBody>
          <a:bodyPr/>
          <a:lstStyle/>
          <a:p>
            <a:pPr>
              <a:defRPr/>
            </a:pPr>
            <a:r>
              <a:rPr lang="en-US"/>
              <a:t>Service access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6F15528-21DE-4FAA-801E-634DDDAF4B2B}" type="slidenum">
              <a:rPr lang="en-US"/>
              <a:t>8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 i="1">
                <a:solidFill>
                  <a:schemeClr val="tx1"/>
                </a:solidFill>
              </a:rPr>
              <a:t>Service options for the Data &amp; Storage service: </a:t>
            </a:r>
            <a:endParaRPr/>
          </a:p>
          <a:p>
            <a:pPr lvl="1">
              <a:defRPr/>
            </a:pPr>
            <a:r>
              <a:rPr lang="en-US" i="1">
                <a:solidFill>
                  <a:schemeClr val="tx1"/>
                </a:solidFill>
              </a:rPr>
              <a:t>EUDAT B2DROP</a:t>
            </a:r>
            <a:endParaRPr/>
          </a:p>
          <a:p>
            <a:pPr>
              <a:defRPr/>
            </a:pPr>
            <a:r>
              <a:rPr lang="en-US" sz="2400" b="0" i="1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Service attributes:</a:t>
            </a:r>
          </a:p>
          <a:p>
            <a:pPr lvl="1">
              <a:defRPr/>
            </a:pPr>
            <a:r>
              <a:rPr lang="en-US" sz="2200" b="0" i="1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Storage capacity (20 GB),</a:t>
            </a:r>
            <a:endParaRPr lang="en-US" sz="2400" b="0" i="1" u="none" strike="noStrike" cap="none" spc="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lvl="1">
              <a:defRPr/>
            </a:pPr>
            <a:r>
              <a:rPr lang="en-US" sz="2200" b="0" i="1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Access Type (Reserved),</a:t>
            </a:r>
            <a:endParaRPr lang="en-US" sz="2400" b="0" i="1" u="none" strike="noStrike" cap="none" spc="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lvl="1">
              <a:defRPr/>
            </a:pPr>
            <a:r>
              <a:rPr lang="en-US" sz="2200" b="0" i="1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Start of Service (01.09.2011),</a:t>
            </a:r>
            <a:endParaRPr lang="en-US" sz="2400" b="0" i="1" u="none" strike="noStrike" cap="none" spc="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08D62B9-A16C-4423-AD02-0A3CD566F82A}" type="datetime1">
              <a:rPr lang="en-US"/>
              <a:t>01-Jul-20</a:t>
            </a:fld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4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Service options and attributes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6F15528-21DE-4FAA-801E-634DDDAF4B2B}" type="slidenum">
              <a:rPr lang="en-US"/>
              <a:t>9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2800" b="0" i="1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B2DROP Terms of Use: </a:t>
            </a:r>
            <a:r>
              <a:rPr lang="en-US" sz="2800" b="0" i="1" u="sng" strike="noStrike" cap="none" spc="0">
                <a:latin typeface="Calibri"/>
                <a:ea typeface="Calibri"/>
                <a:cs typeface="Calibri"/>
                <a:hlinkClick r:id="rId2"/>
              </a:rPr>
              <a:t>https://b2drop.eudat.eu/themes/b2drop/terms-of-use.html</a:t>
            </a:r>
            <a:endParaRPr lang="en-US" sz="2800" b="0" i="1" u="none" strike="noStrike" cap="none" spc="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>
              <a:defRPr/>
            </a:pPr>
            <a:r>
              <a:rPr lang="en-US" sz="2800" b="0" i="1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B2DROP Data Privacy Statement: </a:t>
            </a:r>
            <a:r>
              <a:rPr lang="en-US" sz="2800" b="0" i="1" u="sng" strike="noStrike" cap="none" spc="0">
                <a:latin typeface="Calibri"/>
                <a:ea typeface="Calibri"/>
                <a:cs typeface="Calibri"/>
                <a:hlinkClick r:id="rId3"/>
              </a:rPr>
              <a:t>https://b2drop.eudat.eu/themes/b2drop/data-privacy-statement.html</a:t>
            </a:r>
            <a:endParaRPr lang="en-US" sz="2800" b="0" i="1" u="none" strike="noStrike" cap="none" spc="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08D62B9-A16C-4423-AD02-0A3CD566F82A}" type="datetime1">
              <a:rPr lang="en-US"/>
              <a:t>01-Jul-20</a:t>
            </a:fld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4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Acceptable Usage Policy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EOSC-hub_ppt-2</Template>
  <TotalTime>0</TotalTime>
  <Words>678</Words>
  <Application>Microsoft Office PowerPoint</Application>
  <DocSecurity>0</DocSecurity>
  <PresentationFormat>On-screen Show (4:3)</PresentationFormat>
  <Paragraphs>90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slide_base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EUDAT B2DROP Service Description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Caterina Piagentini</dc:creator>
  <cp:lastModifiedBy>Iulia Popescu</cp:lastModifiedBy>
  <cp:revision>120</cp:revision>
  <dcterms:created xsi:type="dcterms:W3CDTF">2018-01-30T10:37:03Z</dcterms:created>
  <dcterms:modified xsi:type="dcterms:W3CDTF">2020-07-01T08:59:50Z</dcterms:modified>
  <dc:identifier/>
  <dc:language/>
  <cp:version/>
</cp:coreProperties>
</file>